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921" r:id="rId2"/>
    <p:sldId id="922" r:id="rId3"/>
  </p:sldIdLst>
  <p:sldSz cx="9906000" cy="6858000" type="A4"/>
  <p:notesSz cx="6797675" cy="9872663"/>
  <p:custDataLst>
    <p:tags r:id="rId6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4">
          <p15:clr>
            <a:srgbClr val="A4A3A4"/>
          </p15:clr>
        </p15:guide>
        <p15:guide id="2" orient="horz" pos="1139" userDrawn="1">
          <p15:clr>
            <a:srgbClr val="A4A3A4"/>
          </p15:clr>
        </p15:guide>
        <p15:guide id="3" orient="horz" pos="276">
          <p15:clr>
            <a:srgbClr val="A4A3A4"/>
          </p15:clr>
        </p15:guide>
        <p15:guide id="4" orient="horz" pos="618">
          <p15:clr>
            <a:srgbClr val="A4A3A4"/>
          </p15:clr>
        </p15:guide>
        <p15:guide id="5" orient="horz" pos="4269">
          <p15:clr>
            <a:srgbClr val="A4A3A4"/>
          </p15:clr>
        </p15:guide>
        <p15:guide id="6" orient="horz" pos="4319">
          <p15:clr>
            <a:srgbClr val="A4A3A4"/>
          </p15:clr>
        </p15:guide>
        <p15:guide id="7" orient="horz">
          <p15:clr>
            <a:srgbClr val="A4A3A4"/>
          </p15:clr>
        </p15:guide>
        <p15:guide id="8" pos="3030">
          <p15:clr>
            <a:srgbClr val="A4A3A4"/>
          </p15:clr>
        </p15:guide>
        <p15:guide id="9" pos="318">
          <p15:clr>
            <a:srgbClr val="A4A3A4"/>
          </p15:clr>
        </p15:guide>
        <p15:guide id="10" pos="3210">
          <p15:clr>
            <a:srgbClr val="A4A3A4"/>
          </p15:clr>
        </p15:guide>
        <p15:guide id="11" pos="5933">
          <p15:clr>
            <a:srgbClr val="A4A3A4"/>
          </p15:clr>
        </p15:guide>
        <p15:guide id="12" orient="horz" pos="11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78DB"/>
    <a:srgbClr val="00031B"/>
    <a:srgbClr val="FF33CC"/>
    <a:srgbClr val="C61A2C"/>
    <a:srgbClr val="FF9900"/>
    <a:srgbClr val="FFCC00"/>
    <a:srgbClr val="FF0000"/>
    <a:srgbClr val="4D90B1"/>
    <a:srgbClr val="4682A0"/>
    <a:srgbClr val="E1E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 autoAdjust="0"/>
    <p:restoredTop sz="98394" autoAdjust="0"/>
  </p:normalViewPr>
  <p:slideViewPr>
    <p:cSldViewPr snapToGrid="0" snapToObjects="1">
      <p:cViewPr varScale="1">
        <p:scale>
          <a:sx n="91" d="100"/>
          <a:sy n="91" d="100"/>
        </p:scale>
        <p:origin x="1848" y="176"/>
      </p:cViewPr>
      <p:guideLst>
        <p:guide orient="horz" pos="3974"/>
        <p:guide orient="horz" pos="1139"/>
        <p:guide orient="horz" pos="276"/>
        <p:guide orient="horz" pos="618"/>
        <p:guide orient="horz" pos="4269"/>
        <p:guide orient="horz" pos="4319"/>
        <p:guide orient="horz"/>
        <p:guide pos="3030"/>
        <p:guide pos="318"/>
        <p:guide pos="3210"/>
        <p:guide pos="5933"/>
        <p:guide orient="horz" pos="1133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4080" y="-102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C51B43F-628A-4194-A2AC-B6248495E86B}" type="datetimeFigureOut">
              <a:rPr lang="de-DE"/>
              <a:pPr>
                <a:defRPr/>
              </a:pPr>
              <a:t>16.06.20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899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098" y="9376899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566376-8732-4770-B109-15724347150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3706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</a:defRPr>
            </a:lvl1pPr>
          </a:lstStyle>
          <a:p>
            <a:pPr>
              <a:defRPr/>
            </a:pPr>
            <a:fld id="{0E5BD5D4-0DE5-43EA-9C82-9C60CC7C024E}" type="datetimeFigureOut">
              <a:rPr lang="en-GB" smtClean="0"/>
              <a:pPr>
                <a:defRPr/>
              </a:pPr>
              <a:t>16/06/2020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39775"/>
            <a:ext cx="53498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606" y="4689239"/>
            <a:ext cx="5438464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Textmasterformat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  <a:endParaRPr lang="en-GB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098" y="9376899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</a:defRPr>
            </a:lvl1pPr>
          </a:lstStyle>
          <a:p>
            <a:pPr>
              <a:defRPr/>
            </a:pPr>
            <a:fld id="{56093AD4-A1B0-4F6D-9B34-F6D5276C737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60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80975" indent="-180975" algn="l" rtl="0" fontAlgn="base">
      <a:spcBef>
        <a:spcPct val="30000"/>
      </a:spcBef>
      <a:spcAft>
        <a:spcPct val="0"/>
      </a:spcAft>
      <a:buClr>
        <a:schemeClr val="tx2"/>
      </a:buClr>
      <a:buSzPct val="80000"/>
      <a:buFont typeface="Wingdings" pitchFamily="2" charset="2"/>
      <a:buChar char="n"/>
      <a:defRPr sz="1100" kern="1200">
        <a:solidFill>
          <a:schemeClr val="tx1"/>
        </a:solidFill>
        <a:latin typeface="Segoe UI" pitchFamily="34" charset="0"/>
        <a:ea typeface="Segoe UI" pitchFamily="34" charset="0"/>
        <a:cs typeface="Segoe UI" pitchFamily="34" charset="0"/>
      </a:defRPr>
    </a:lvl1pPr>
    <a:lvl2pPr marL="361950" indent="-180975" algn="l" rtl="0" fontAlgn="base">
      <a:spcBef>
        <a:spcPct val="30000"/>
      </a:spcBef>
      <a:spcAft>
        <a:spcPct val="0"/>
      </a:spcAft>
      <a:buClr>
        <a:schemeClr val="tx1"/>
      </a:buClr>
      <a:buFont typeface="Segoe UI" pitchFamily="34" charset="0"/>
      <a:buChar char="-"/>
      <a:tabLst/>
      <a:defRPr sz="1100" kern="1200">
        <a:solidFill>
          <a:schemeClr val="tx1"/>
        </a:solidFill>
        <a:latin typeface="Segoe UI" pitchFamily="34" charset="0"/>
        <a:ea typeface="Segoe UI" pitchFamily="34" charset="0"/>
        <a:cs typeface="Segoe UI" pitchFamily="34" charset="0"/>
      </a:defRPr>
    </a:lvl2pPr>
    <a:lvl3pPr marL="542925" indent="-180975" algn="l" rtl="0" fontAlgn="base">
      <a:spcBef>
        <a:spcPct val="30000"/>
      </a:spcBef>
      <a:spcAft>
        <a:spcPct val="0"/>
      </a:spcAft>
      <a:buClr>
        <a:schemeClr val="tx1"/>
      </a:buClr>
      <a:buFont typeface="Segoe UI" pitchFamily="34" charset="0"/>
      <a:buChar char="-"/>
      <a:defRPr sz="1100" kern="1200">
        <a:solidFill>
          <a:schemeClr val="tx1"/>
        </a:solidFill>
        <a:latin typeface="Segoe UI" pitchFamily="34" charset="0"/>
        <a:ea typeface="Segoe UI" pitchFamily="34" charset="0"/>
        <a:cs typeface="Segoe UI" pitchFamily="34" charset="0"/>
      </a:defRPr>
    </a:lvl3pPr>
    <a:lvl4pPr marL="714375" indent="-171450" algn="l" rtl="0" fontAlgn="base">
      <a:spcBef>
        <a:spcPct val="30000"/>
      </a:spcBef>
      <a:spcAft>
        <a:spcPct val="0"/>
      </a:spcAft>
      <a:buClr>
        <a:schemeClr val="tx1"/>
      </a:buClr>
      <a:buFont typeface="Segoe UI" pitchFamily="34" charset="0"/>
      <a:buChar char="-"/>
      <a:defRPr sz="1100" kern="1200">
        <a:solidFill>
          <a:schemeClr val="tx1"/>
        </a:solidFill>
        <a:latin typeface="Segoe UI" pitchFamily="34" charset="0"/>
        <a:ea typeface="Segoe UI" pitchFamily="34" charset="0"/>
        <a:cs typeface="Segoe UI" pitchFamily="34" charset="0"/>
      </a:defRPr>
    </a:lvl4pPr>
    <a:lvl5pPr marL="895350" indent="-180975" algn="l" rtl="0" fontAlgn="base">
      <a:spcBef>
        <a:spcPct val="30000"/>
      </a:spcBef>
      <a:spcAft>
        <a:spcPct val="0"/>
      </a:spcAft>
      <a:buClr>
        <a:schemeClr val="tx1"/>
      </a:buClr>
      <a:buFont typeface="Segoe UI" pitchFamily="34" charset="0"/>
      <a:buChar char="-"/>
      <a:defRPr sz="1100" kern="1200">
        <a:solidFill>
          <a:schemeClr val="tx1"/>
        </a:solidFill>
        <a:latin typeface="Segoe UI" pitchFamily="34" charset="0"/>
        <a:ea typeface="Segoe UI" pitchFamily="34" charset="0"/>
        <a:cs typeface="Segoe UI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93AD4-A1B0-4F6D-9B34-F6D5276C737A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956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93AD4-A1B0-4F6D-9B34-F6D5276C737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17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hne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9591461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0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itel 17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GB" noProof="0" dirty="0"/>
              <a:t>Please click here to edit master format</a:t>
            </a:r>
            <a:endParaRPr lang="en-GB" dirty="0"/>
          </a:p>
        </p:txBody>
      </p:sp>
      <p:sp>
        <p:nvSpPr>
          <p:cNvPr id="20" name="Subtitle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504825" y="974725"/>
            <a:ext cx="8894763" cy="233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lang="de-DE" sz="1600" dirty="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Please click here to edit sub-master format</a:t>
            </a:r>
          </a:p>
        </p:txBody>
      </p:sp>
      <p:sp>
        <p:nvSpPr>
          <p:cNvPr id="6" name="Sourc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04825" y="6537789"/>
            <a:ext cx="6491288" cy="233910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spcBef>
                <a:spcPts val="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[1] Footnote</a:t>
            </a:r>
            <a:br>
              <a:rPr lang="en-GB" dirty="0"/>
            </a:br>
            <a:r>
              <a:rPr lang="en-GB" dirty="0"/>
              <a:t>Source: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8220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55791799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3" name="think-cell Folie" r:id="rId6" imgW="270" imgH="270" progId="TCLayout.ActiveDocument.1">
                  <p:embed/>
                </p:oleObj>
              </mc:Choice>
              <mc:Fallback>
                <p:oleObj name="think-cell Foli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gray">
          <a:xfrm>
            <a:off x="504824" y="437103"/>
            <a:ext cx="8893175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noProof="0" dirty="0"/>
              <a:t>Please click here to edit master format</a:t>
            </a:r>
            <a:endParaRPr lang="en-GB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 bwMode="gray">
          <a:xfrm>
            <a:off x="504825" y="1798638"/>
            <a:ext cx="8894763" cy="1150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GB" noProof="0" dirty="0"/>
              <a:t>Please click here to edit master format</a:t>
            </a:r>
            <a:endParaRPr lang="en-GB" dirty="0"/>
          </a:p>
          <a:p>
            <a:pPr lvl="1"/>
            <a:r>
              <a:rPr lang="en-GB" dirty="0"/>
              <a:t>First level</a:t>
            </a:r>
          </a:p>
          <a:p>
            <a:pPr lvl="2"/>
            <a:r>
              <a:rPr lang="en-GB" dirty="0"/>
              <a:t>Second level</a:t>
            </a:r>
          </a:p>
          <a:p>
            <a:pPr lvl="3"/>
            <a:r>
              <a:rPr lang="en-GB" dirty="0"/>
              <a:t>Third level</a:t>
            </a:r>
          </a:p>
          <a:p>
            <a:pPr lvl="4"/>
            <a:r>
              <a:rPr lang="en-GB" dirty="0"/>
              <a:t>Fourth level</a:t>
            </a:r>
          </a:p>
        </p:txBody>
      </p:sp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sldNum="0" hdr="0" dt="0"/>
  <p:txStyles>
    <p:titleStyle>
      <a:lvl1pPr algn="l" rtl="0" fontAlgn="base">
        <a:lnSpc>
          <a:spcPct val="95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Verdana" pitchFamily="34" charset="0"/>
          <a:cs typeface="Times New Roman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  <a:ea typeface="Verdana" pitchFamily="34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  <a:ea typeface="Verdana" pitchFamily="34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  <a:ea typeface="Verdana" pitchFamily="34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  <a:ea typeface="Verdana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  <a:ea typeface="Verdana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  <a:ea typeface="Verdana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  <a:ea typeface="Verdana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  <a:ea typeface="Verdana" pitchFamily="34" charset="0"/>
          <a:cs typeface="Times New Roman" pitchFamily="18" charset="0"/>
        </a:defRPr>
      </a:lvl9pPr>
    </p:titleStyle>
    <p:bodyStyle>
      <a:lvl1pPr marL="0" indent="0" algn="l" rtl="0" fontAlgn="base">
        <a:lnSpc>
          <a:spcPct val="95000"/>
        </a:lnSpc>
        <a:spcBef>
          <a:spcPts val="400"/>
        </a:spcBef>
        <a:spcAft>
          <a:spcPct val="0"/>
        </a:spcAft>
        <a:buFont typeface="Arial" pitchFamily="34" charset="0"/>
        <a:buNone/>
        <a:defRPr lang="de-DE" sz="1300" kern="1200" dirty="0" smtClean="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1pPr>
      <a:lvl2pPr marL="177800" indent="-177800" algn="l" rtl="0" fontAlgn="base">
        <a:lnSpc>
          <a:spcPct val="95000"/>
        </a:lnSpc>
        <a:spcBef>
          <a:spcPts val="4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"/>
        <a:defRPr sz="13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2pPr>
      <a:lvl3pPr marL="361950" indent="-184150" algn="l" rtl="0" fontAlgn="base">
        <a:lnSpc>
          <a:spcPct val="95000"/>
        </a:lnSpc>
        <a:spcBef>
          <a:spcPts val="400"/>
        </a:spcBef>
        <a:spcAft>
          <a:spcPct val="0"/>
        </a:spcAft>
        <a:buClr>
          <a:schemeClr val="tx1"/>
        </a:buClr>
        <a:buFont typeface="Segoe UI" pitchFamily="34" charset="0"/>
        <a:buChar char="-"/>
        <a:defRPr sz="13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3pPr>
      <a:lvl4pPr marL="539750" indent="-177800" algn="l" rtl="0" fontAlgn="base">
        <a:lnSpc>
          <a:spcPct val="95000"/>
        </a:lnSpc>
        <a:spcBef>
          <a:spcPts val="400"/>
        </a:spcBef>
        <a:spcAft>
          <a:spcPct val="0"/>
        </a:spcAft>
        <a:buClr>
          <a:schemeClr val="tx1"/>
        </a:buClr>
        <a:buFont typeface="Segoe UI" pitchFamily="34" charset="0"/>
        <a:buChar char="-"/>
        <a:defRPr sz="13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4pPr>
      <a:lvl5pPr marL="717550" indent="-177800" algn="l" rtl="0" fontAlgn="base">
        <a:lnSpc>
          <a:spcPct val="95000"/>
        </a:lnSpc>
        <a:spcBef>
          <a:spcPts val="400"/>
        </a:spcBef>
        <a:spcAft>
          <a:spcPct val="0"/>
        </a:spcAft>
        <a:buClr>
          <a:schemeClr val="tx1"/>
        </a:buClr>
        <a:buFont typeface="Segoe UI" pitchFamily="34" charset="0"/>
        <a:buChar char="-"/>
        <a:defRPr sz="13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504824" y="437103"/>
            <a:ext cx="5578983" cy="438582"/>
          </a:xfrm>
        </p:spPr>
        <p:txBody>
          <a:bodyPr/>
          <a:lstStyle/>
          <a:p>
            <a:r>
              <a:rPr lang="en-GB" dirty="0">
                <a:solidFill>
                  <a:srgbClr val="00031B"/>
                </a:solidFill>
              </a:rPr>
              <a:t>Acquisition strategy template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CE3881CE-B0C5-C245-B9F3-90651FCB8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7861" y="204859"/>
            <a:ext cx="1978564" cy="276999"/>
          </a:xfrm>
          <a:prstGeom prst="rect">
            <a:avLst/>
          </a:prstGeom>
        </p:spPr>
      </p:pic>
      <p:sp>
        <p:nvSpPr>
          <p:cNvPr id="26" name="Rectangle 11">
            <a:extLst>
              <a:ext uri="{FF2B5EF4-FFF2-40B4-BE49-F238E27FC236}">
                <a16:creationId xmlns:a16="http://schemas.microsoft.com/office/drawing/2014/main" id="{49E25DAC-EBAC-8A4B-8547-3AE4D4CEF9E8}"/>
              </a:ext>
            </a:extLst>
          </p:cNvPr>
          <p:cNvSpPr>
            <a:spLocks noChangeArrowheads="1"/>
          </p:cNvSpPr>
          <p:nvPr/>
        </p:nvSpPr>
        <p:spPr bwMode="gray">
          <a:xfrm>
            <a:off x="9314481" y="6450471"/>
            <a:ext cx="331984" cy="27699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r" eaLnBrk="0" hangingPunct="0"/>
            <a:fld id="{912CBAA5-889D-47C3-9922-5E9C38377C61}" type="slidenum">
              <a:rPr lang="en-GB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pPr lvl="0" algn="r" eaLnBrk="0" hangingPunct="0"/>
              <a:t>1</a:t>
            </a:fld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936C5EA-F6E6-8047-BA24-3A2F4418B0D2}"/>
              </a:ext>
            </a:extLst>
          </p:cNvPr>
          <p:cNvSpPr/>
          <p:nvPr/>
        </p:nvSpPr>
        <p:spPr>
          <a:xfrm>
            <a:off x="2347176" y="2476298"/>
            <a:ext cx="1388520" cy="6347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D0E1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rgbClr val="0278D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Segment 1</a:t>
            </a:r>
            <a:endParaRPr lang="en-GB" sz="1000" dirty="0">
              <a:solidFill>
                <a:srgbClr val="0278D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62BAB51-409B-8041-97C5-B45E5C304C9F}"/>
              </a:ext>
            </a:extLst>
          </p:cNvPr>
          <p:cNvSpPr/>
          <p:nvPr/>
        </p:nvSpPr>
        <p:spPr>
          <a:xfrm>
            <a:off x="7925960" y="2476297"/>
            <a:ext cx="1388520" cy="6347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D0E1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rgbClr val="0278D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Segment 2</a:t>
            </a:r>
            <a:endParaRPr lang="en-GB" sz="1000" dirty="0">
              <a:solidFill>
                <a:srgbClr val="0278D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D98521-0AE6-404B-A21E-849E06CD71C2}"/>
              </a:ext>
            </a:extLst>
          </p:cNvPr>
          <p:cNvSpPr/>
          <p:nvPr/>
        </p:nvSpPr>
        <p:spPr>
          <a:xfrm>
            <a:off x="5186999" y="2464445"/>
            <a:ext cx="1388520" cy="6347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D0E1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rgbClr val="0278D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Segment 2</a:t>
            </a:r>
            <a:endParaRPr lang="en-GB" sz="1000" dirty="0">
              <a:solidFill>
                <a:srgbClr val="0278D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4B76189-697D-6B40-A240-4A18556BD25C}"/>
              </a:ext>
            </a:extLst>
          </p:cNvPr>
          <p:cNvSpPr/>
          <p:nvPr/>
        </p:nvSpPr>
        <p:spPr>
          <a:xfrm>
            <a:off x="2200400" y="2646871"/>
            <a:ext cx="293552" cy="293552"/>
          </a:xfrm>
          <a:prstGeom prst="ellipse">
            <a:avLst/>
          </a:prstGeom>
          <a:solidFill>
            <a:schemeClr val="bg1"/>
          </a:solidFill>
          <a:ln w="9525">
            <a:solidFill>
              <a:srgbClr val="027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rgbClr val="0278D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GB" sz="1000" b="1" dirty="0">
              <a:solidFill>
                <a:srgbClr val="0278D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42783E8-8DB3-1F44-915E-2F06D6202590}"/>
              </a:ext>
            </a:extLst>
          </p:cNvPr>
          <p:cNvSpPr/>
          <p:nvPr/>
        </p:nvSpPr>
        <p:spPr>
          <a:xfrm>
            <a:off x="7779184" y="2646871"/>
            <a:ext cx="293552" cy="293552"/>
          </a:xfrm>
          <a:prstGeom prst="ellipse">
            <a:avLst/>
          </a:prstGeom>
          <a:solidFill>
            <a:schemeClr val="bg1"/>
          </a:solidFill>
          <a:ln w="9525">
            <a:solidFill>
              <a:srgbClr val="027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rgbClr val="0278D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GB" sz="1000" b="1" dirty="0">
              <a:solidFill>
                <a:srgbClr val="0278D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1B81108-8B72-3041-8112-1EBDBF414FE2}"/>
              </a:ext>
            </a:extLst>
          </p:cNvPr>
          <p:cNvSpPr/>
          <p:nvPr/>
        </p:nvSpPr>
        <p:spPr>
          <a:xfrm>
            <a:off x="5007404" y="2635020"/>
            <a:ext cx="293552" cy="293552"/>
          </a:xfrm>
          <a:prstGeom prst="ellipse">
            <a:avLst/>
          </a:prstGeom>
          <a:solidFill>
            <a:schemeClr val="bg1"/>
          </a:solidFill>
          <a:ln w="9525">
            <a:solidFill>
              <a:srgbClr val="027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rgbClr val="0278D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GB" sz="1000" b="1" dirty="0">
              <a:solidFill>
                <a:srgbClr val="0278D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321E5E09-6F23-A942-8D58-041C3B32F209}"/>
              </a:ext>
            </a:extLst>
          </p:cNvPr>
          <p:cNvCxnSpPr>
            <a:endCxn id="17" idx="0"/>
          </p:cNvCxnSpPr>
          <p:nvPr/>
        </p:nvCxnSpPr>
        <p:spPr>
          <a:xfrm rot="5400000">
            <a:off x="4089128" y="684167"/>
            <a:ext cx="744439" cy="2839822"/>
          </a:xfrm>
          <a:prstGeom prst="bentConnector3">
            <a:avLst/>
          </a:prstGeom>
          <a:ln>
            <a:solidFill>
              <a:srgbClr val="0278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31545F17-B35B-7442-BBDE-0D9C0F581028}"/>
              </a:ext>
            </a:extLst>
          </p:cNvPr>
          <p:cNvCxnSpPr>
            <a:endCxn id="18" idx="0"/>
          </p:cNvCxnSpPr>
          <p:nvPr/>
        </p:nvCxnSpPr>
        <p:spPr>
          <a:xfrm rot="16200000" flipH="1">
            <a:off x="6878520" y="734597"/>
            <a:ext cx="744438" cy="2738962"/>
          </a:xfrm>
          <a:prstGeom prst="bentConnector3">
            <a:avLst/>
          </a:prstGeom>
          <a:ln>
            <a:solidFill>
              <a:srgbClr val="0278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3DF57BB-DAE2-AF4F-92B3-F5C06E9650C5}"/>
              </a:ext>
            </a:extLst>
          </p:cNvPr>
          <p:cNvCxnSpPr>
            <a:endCxn id="19" idx="0"/>
          </p:cNvCxnSpPr>
          <p:nvPr/>
        </p:nvCxnSpPr>
        <p:spPr>
          <a:xfrm>
            <a:off x="5881258" y="1731859"/>
            <a:ext cx="1" cy="732586"/>
          </a:xfrm>
          <a:prstGeom prst="line">
            <a:avLst/>
          </a:prstGeom>
          <a:ln>
            <a:solidFill>
              <a:srgbClr val="0278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2FFEDD37-24EC-9B42-A6A6-F3104FC563BE}"/>
              </a:ext>
            </a:extLst>
          </p:cNvPr>
          <p:cNvSpPr/>
          <p:nvPr/>
        </p:nvSpPr>
        <p:spPr>
          <a:xfrm>
            <a:off x="2347177" y="3319925"/>
            <a:ext cx="1935451" cy="78437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E1EC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6587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sz="1000" dirty="0">
                <a:solidFill>
                  <a:srgbClr val="00031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Import substitution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6B110DC-9A27-0E46-B945-17BB0E159492}"/>
              </a:ext>
            </a:extLst>
          </p:cNvPr>
          <p:cNvCxnSpPr>
            <a:stCxn id="17" idx="2"/>
          </p:cNvCxnSpPr>
          <p:nvPr/>
        </p:nvCxnSpPr>
        <p:spPr>
          <a:xfrm>
            <a:off x="3041436" y="3110999"/>
            <a:ext cx="0" cy="20892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FF98462-4F25-ED4F-9728-7BC53309CCDE}"/>
              </a:ext>
            </a:extLst>
          </p:cNvPr>
          <p:cNvCxnSpPr/>
          <p:nvPr/>
        </p:nvCxnSpPr>
        <p:spPr>
          <a:xfrm>
            <a:off x="5881258" y="3110999"/>
            <a:ext cx="0" cy="20892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421A9AB-0882-A448-9AB2-409CC6BDB9B3}"/>
              </a:ext>
            </a:extLst>
          </p:cNvPr>
          <p:cNvCxnSpPr/>
          <p:nvPr/>
        </p:nvCxnSpPr>
        <p:spPr>
          <a:xfrm flipH="1">
            <a:off x="8623394" y="3110998"/>
            <a:ext cx="1589" cy="20892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0275521-91E0-AA44-A8C8-C48AA2795C0E}"/>
              </a:ext>
            </a:extLst>
          </p:cNvPr>
          <p:cNvCxnSpPr/>
          <p:nvPr/>
        </p:nvCxnSpPr>
        <p:spPr>
          <a:xfrm>
            <a:off x="2347176" y="3319925"/>
            <a:ext cx="6967305" cy="0"/>
          </a:xfrm>
          <a:prstGeom prst="line">
            <a:avLst/>
          </a:prstGeom>
          <a:ln>
            <a:solidFill>
              <a:srgbClr val="0278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1193A44-0BF7-6B46-B6A3-99F263FBD086}"/>
              </a:ext>
            </a:extLst>
          </p:cNvPr>
          <p:cNvCxnSpPr/>
          <p:nvPr/>
        </p:nvCxnSpPr>
        <p:spPr>
          <a:xfrm>
            <a:off x="2347176" y="4104297"/>
            <a:ext cx="6967305" cy="0"/>
          </a:xfrm>
          <a:prstGeom prst="line">
            <a:avLst/>
          </a:prstGeom>
          <a:ln>
            <a:solidFill>
              <a:srgbClr val="0278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7B2968F5-2007-7646-8568-F242247354F8}"/>
              </a:ext>
            </a:extLst>
          </p:cNvPr>
          <p:cNvSpPr/>
          <p:nvPr/>
        </p:nvSpPr>
        <p:spPr>
          <a:xfrm>
            <a:off x="2347177" y="4495650"/>
            <a:ext cx="3249219" cy="226264"/>
          </a:xfrm>
          <a:prstGeom prst="rect">
            <a:avLst/>
          </a:prstGeom>
          <a:noFill/>
          <a:ln w="9525">
            <a:solidFill>
              <a:srgbClr val="0278D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6587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rgbClr val="0278D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Option 1: Company acquisition</a:t>
            </a:r>
            <a:endParaRPr lang="en-GB" sz="1000" b="1" dirty="0">
              <a:solidFill>
                <a:srgbClr val="0278D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91C3B05-C3E6-0845-8937-E03F73D1DC2F}"/>
              </a:ext>
            </a:extLst>
          </p:cNvPr>
          <p:cNvSpPr/>
          <p:nvPr/>
        </p:nvSpPr>
        <p:spPr>
          <a:xfrm>
            <a:off x="6065261" y="4495650"/>
            <a:ext cx="3249219" cy="226264"/>
          </a:xfrm>
          <a:prstGeom prst="rect">
            <a:avLst/>
          </a:prstGeom>
          <a:noFill/>
          <a:ln w="9525">
            <a:solidFill>
              <a:srgbClr val="0278DB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6587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rgbClr val="0278D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Option 2: Production facilities acquisition</a:t>
            </a:r>
            <a:endParaRPr lang="en-GB" sz="1000" b="1" dirty="0">
              <a:solidFill>
                <a:srgbClr val="0278D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Textplatzhalter 25">
            <a:extLst>
              <a:ext uri="{FF2B5EF4-FFF2-40B4-BE49-F238E27FC236}">
                <a16:creationId xmlns:a16="http://schemas.microsoft.com/office/drawing/2014/main" id="{919CC631-FDCC-4441-BB5C-6305AC04250D}"/>
              </a:ext>
            </a:extLst>
          </p:cNvPr>
          <p:cNvSpPr txBox="1">
            <a:spLocks/>
          </p:cNvSpPr>
          <p:nvPr/>
        </p:nvSpPr>
        <p:spPr bwMode="gray">
          <a:xfrm>
            <a:off x="2358631" y="4782068"/>
            <a:ext cx="3237765" cy="1403580"/>
          </a:xfrm>
          <a:prstGeom prst="rect">
            <a:avLst/>
          </a:prstGeom>
        </p:spPr>
        <p:txBody>
          <a:bodyPr vert="horz" wrap="square" lIns="0" tIns="72000" rIns="0" bIns="0" rtlCol="0">
            <a:spAutoFit/>
          </a:bodyPr>
          <a:lstStyle>
            <a:lvl1pPr marL="0" indent="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lang="de-DE" sz="1300" kern="12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17780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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 marL="361950" indent="-18415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3pPr>
            <a:lvl4pPr marL="5397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4pPr>
            <a:lvl5pPr marL="7175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0278DB"/>
              </a:buClr>
            </a:pPr>
            <a:r>
              <a:rPr lang="en-US" sz="1100" dirty="0">
                <a:solidFill>
                  <a:srgbClr val="0278DB"/>
                </a:solidFill>
              </a:rPr>
              <a:t>Potential target specifics:</a:t>
            </a:r>
          </a:p>
          <a:p>
            <a:pPr lvl="2">
              <a:buClr>
                <a:srgbClr val="0278DB"/>
              </a:buClr>
            </a:pPr>
            <a:r>
              <a:rPr lang="en-US" sz="1100" dirty="0">
                <a:solidFill>
                  <a:srgbClr val="0278DB"/>
                </a:solidFill>
              </a:rPr>
              <a:t>Revenue: EUR 10-100m </a:t>
            </a:r>
          </a:p>
          <a:p>
            <a:pPr lvl="2">
              <a:buClr>
                <a:srgbClr val="0278DB"/>
              </a:buClr>
            </a:pPr>
            <a:r>
              <a:rPr lang="en-US" sz="1100" dirty="0">
                <a:solidFill>
                  <a:srgbClr val="0278DB"/>
                </a:solidFill>
              </a:rPr>
              <a:t>Market position: Leading market player with good brand recognition and presence in large retail chains</a:t>
            </a:r>
          </a:p>
          <a:p>
            <a:pPr lvl="2">
              <a:buClr>
                <a:srgbClr val="0278DB"/>
              </a:buClr>
            </a:pPr>
            <a:r>
              <a:rPr lang="en-US" sz="1100" dirty="0">
                <a:solidFill>
                  <a:srgbClr val="0278DB"/>
                </a:solidFill>
              </a:rPr>
              <a:t>Production facilities: Large scale production</a:t>
            </a:r>
          </a:p>
          <a:p>
            <a:pPr lvl="2">
              <a:buClr>
                <a:srgbClr val="0278DB"/>
              </a:buClr>
            </a:pPr>
            <a:r>
              <a:rPr lang="en-US" sz="1100" dirty="0">
                <a:solidFill>
                  <a:srgbClr val="0278DB"/>
                </a:solidFill>
              </a:rPr>
              <a:t>Location: Europe/US</a:t>
            </a:r>
          </a:p>
        </p:txBody>
      </p:sp>
      <p:sp>
        <p:nvSpPr>
          <p:cNvPr id="43" name="Textplatzhalter 25">
            <a:extLst>
              <a:ext uri="{FF2B5EF4-FFF2-40B4-BE49-F238E27FC236}">
                <a16:creationId xmlns:a16="http://schemas.microsoft.com/office/drawing/2014/main" id="{E9541F38-BF6C-174C-BC14-7B1FEA215439}"/>
              </a:ext>
            </a:extLst>
          </p:cNvPr>
          <p:cNvSpPr txBox="1">
            <a:spLocks/>
          </p:cNvSpPr>
          <p:nvPr/>
        </p:nvSpPr>
        <p:spPr bwMode="gray">
          <a:xfrm>
            <a:off x="6065263" y="4755988"/>
            <a:ext cx="3249218" cy="1140175"/>
          </a:xfrm>
          <a:prstGeom prst="rect">
            <a:avLst/>
          </a:prstGeom>
        </p:spPr>
        <p:txBody>
          <a:bodyPr vert="horz" wrap="square" lIns="0" tIns="72000" rIns="0" bIns="0" rtlCol="0">
            <a:spAutoFit/>
          </a:bodyPr>
          <a:lstStyle>
            <a:lvl1pPr marL="0" indent="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lang="de-DE" sz="1300" kern="12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17780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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 marL="361950" indent="-18415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3pPr>
            <a:lvl4pPr marL="5397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4pPr>
            <a:lvl5pPr marL="7175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0278DB"/>
              </a:buClr>
            </a:pPr>
            <a:r>
              <a:rPr lang="en-US" sz="1100" dirty="0">
                <a:solidFill>
                  <a:srgbClr val="0278DB"/>
                </a:solidFill>
              </a:rPr>
              <a:t>Potential target specifics:</a:t>
            </a:r>
          </a:p>
          <a:p>
            <a:pPr lvl="2">
              <a:buClr>
                <a:srgbClr val="0278DB"/>
              </a:buClr>
            </a:pPr>
            <a:r>
              <a:rPr lang="en-US" sz="1100" dirty="0">
                <a:solidFill>
                  <a:srgbClr val="0278DB"/>
                </a:solidFill>
              </a:rPr>
              <a:t>Production facilities, land and utilities: modern equipment, own land plot and free space for potential expansion, stable and working utilities (gas, water, heat)</a:t>
            </a:r>
          </a:p>
          <a:p>
            <a:pPr lvl="2">
              <a:buClr>
                <a:srgbClr val="0278DB"/>
              </a:buClr>
            </a:pPr>
            <a:r>
              <a:rPr lang="en-US" sz="1100" dirty="0">
                <a:solidFill>
                  <a:srgbClr val="0278DB"/>
                </a:solidFill>
              </a:rPr>
              <a:t>Location: Asia</a:t>
            </a:r>
          </a:p>
        </p:txBody>
      </p:sp>
      <p:sp>
        <p:nvSpPr>
          <p:cNvPr id="44" name="Isosceles Triangle 89">
            <a:extLst>
              <a:ext uri="{FF2B5EF4-FFF2-40B4-BE49-F238E27FC236}">
                <a16:creationId xmlns:a16="http://schemas.microsoft.com/office/drawing/2014/main" id="{8C1CB0A6-9951-4940-91D7-CA8411A8CAA8}"/>
              </a:ext>
            </a:extLst>
          </p:cNvPr>
          <p:cNvSpPr/>
          <p:nvPr/>
        </p:nvSpPr>
        <p:spPr>
          <a:xfrm rot="10800000">
            <a:off x="3868619" y="4216395"/>
            <a:ext cx="206334" cy="177874"/>
          </a:xfrm>
          <a:prstGeom prst="triangle">
            <a:avLst/>
          </a:prstGeom>
          <a:solidFill>
            <a:srgbClr val="0278DB"/>
          </a:solidFill>
          <a:ln w="9525">
            <a:solidFill>
              <a:srgbClr val="027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>
              <a:solidFill>
                <a:srgbClr val="0278D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Isosceles Triangle 90">
            <a:extLst>
              <a:ext uri="{FF2B5EF4-FFF2-40B4-BE49-F238E27FC236}">
                <a16:creationId xmlns:a16="http://schemas.microsoft.com/office/drawing/2014/main" id="{17367696-F9E2-5B49-A105-9DA41238045B}"/>
              </a:ext>
            </a:extLst>
          </p:cNvPr>
          <p:cNvSpPr/>
          <p:nvPr/>
        </p:nvSpPr>
        <p:spPr>
          <a:xfrm rot="10800000">
            <a:off x="7586703" y="4216395"/>
            <a:ext cx="206334" cy="177874"/>
          </a:xfrm>
          <a:prstGeom prst="triangle">
            <a:avLst/>
          </a:prstGeom>
          <a:solidFill>
            <a:srgbClr val="0278DB"/>
          </a:solidFill>
          <a:ln w="9525">
            <a:solidFill>
              <a:srgbClr val="027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>
              <a:solidFill>
                <a:srgbClr val="0278D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9C3D08A-5FC9-3D44-BE65-DE91256B64AA}"/>
              </a:ext>
            </a:extLst>
          </p:cNvPr>
          <p:cNvSpPr/>
          <p:nvPr/>
        </p:nvSpPr>
        <p:spPr>
          <a:xfrm>
            <a:off x="419717" y="2541393"/>
            <a:ext cx="1120776" cy="512314"/>
          </a:xfrm>
          <a:prstGeom prst="rect">
            <a:avLst/>
          </a:prstGeom>
          <a:noFill/>
          <a:ln w="9525">
            <a:solidFill>
              <a:srgbClr val="027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rgbClr val="0278D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Segment</a:t>
            </a:r>
            <a:endParaRPr lang="en-GB" sz="1000" b="1" dirty="0">
              <a:solidFill>
                <a:srgbClr val="0278D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0A4C280-2326-934D-9B7F-BB75B82A1BEA}"/>
              </a:ext>
            </a:extLst>
          </p:cNvPr>
          <p:cNvSpPr/>
          <p:nvPr/>
        </p:nvSpPr>
        <p:spPr>
          <a:xfrm>
            <a:off x="419717" y="3468652"/>
            <a:ext cx="1120776" cy="512314"/>
          </a:xfrm>
          <a:prstGeom prst="rect">
            <a:avLst/>
          </a:prstGeom>
          <a:noFill/>
          <a:ln w="9525">
            <a:solidFill>
              <a:srgbClr val="027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rgbClr val="0278D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Rationale</a:t>
            </a:r>
            <a:endParaRPr lang="en-GB" sz="1000" b="1" dirty="0">
              <a:solidFill>
                <a:srgbClr val="0278D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CCDEC06-87C7-EB4D-ACAF-3879652C9283}"/>
              </a:ext>
            </a:extLst>
          </p:cNvPr>
          <p:cNvSpPr/>
          <p:nvPr/>
        </p:nvSpPr>
        <p:spPr>
          <a:xfrm>
            <a:off x="419717" y="5112164"/>
            <a:ext cx="1120776" cy="512314"/>
          </a:xfrm>
          <a:prstGeom prst="rect">
            <a:avLst/>
          </a:prstGeom>
          <a:noFill/>
          <a:ln w="9525">
            <a:solidFill>
              <a:srgbClr val="0278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rgbClr val="0278D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Options</a:t>
            </a:r>
            <a:endParaRPr lang="en-GB" sz="1000" b="1" dirty="0">
              <a:solidFill>
                <a:srgbClr val="0278D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Isosceles Triangle 31">
            <a:extLst>
              <a:ext uri="{FF2B5EF4-FFF2-40B4-BE49-F238E27FC236}">
                <a16:creationId xmlns:a16="http://schemas.microsoft.com/office/drawing/2014/main" id="{62308A47-C550-0D4B-AA70-251977D72B1E}"/>
              </a:ext>
            </a:extLst>
          </p:cNvPr>
          <p:cNvSpPr/>
          <p:nvPr/>
        </p:nvSpPr>
        <p:spPr>
          <a:xfrm rot="5400000">
            <a:off x="1751730" y="2712503"/>
            <a:ext cx="206334" cy="177874"/>
          </a:xfrm>
          <a:prstGeom prst="triangle">
            <a:avLst/>
          </a:prstGeom>
          <a:solidFill>
            <a:srgbClr val="0278DB"/>
          </a:solidFill>
          <a:ln w="9525">
            <a:solidFill>
              <a:srgbClr val="5496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0" name="Isosceles Triangle 32">
            <a:extLst>
              <a:ext uri="{FF2B5EF4-FFF2-40B4-BE49-F238E27FC236}">
                <a16:creationId xmlns:a16="http://schemas.microsoft.com/office/drawing/2014/main" id="{92254E28-26FB-1D43-8D3E-1360BF4A8481}"/>
              </a:ext>
            </a:extLst>
          </p:cNvPr>
          <p:cNvSpPr/>
          <p:nvPr/>
        </p:nvSpPr>
        <p:spPr>
          <a:xfrm rot="5400000">
            <a:off x="1751730" y="3635872"/>
            <a:ext cx="206334" cy="177874"/>
          </a:xfrm>
          <a:prstGeom prst="triangle">
            <a:avLst/>
          </a:prstGeom>
          <a:solidFill>
            <a:srgbClr val="0278DB"/>
          </a:solidFill>
          <a:ln w="9525">
            <a:solidFill>
              <a:srgbClr val="5496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" name="Isosceles Triangle 33">
            <a:extLst>
              <a:ext uri="{FF2B5EF4-FFF2-40B4-BE49-F238E27FC236}">
                <a16:creationId xmlns:a16="http://schemas.microsoft.com/office/drawing/2014/main" id="{DC00D66C-1DA4-8A42-9656-609AC35AA348}"/>
              </a:ext>
            </a:extLst>
          </p:cNvPr>
          <p:cNvSpPr/>
          <p:nvPr/>
        </p:nvSpPr>
        <p:spPr>
          <a:xfrm rot="5400000">
            <a:off x="1751730" y="5253856"/>
            <a:ext cx="206334" cy="177874"/>
          </a:xfrm>
          <a:prstGeom prst="triangle">
            <a:avLst/>
          </a:prstGeom>
          <a:solidFill>
            <a:srgbClr val="0278DB"/>
          </a:solidFill>
          <a:ln w="9525">
            <a:solidFill>
              <a:srgbClr val="5496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07230F8-4E9A-0D4A-B607-6312A3E3B4C4}"/>
              </a:ext>
            </a:extLst>
          </p:cNvPr>
          <p:cNvSpPr/>
          <p:nvPr/>
        </p:nvSpPr>
        <p:spPr>
          <a:xfrm>
            <a:off x="5186999" y="1120999"/>
            <a:ext cx="1388520" cy="63470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rgbClr val="0278D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[Acquirer name]</a:t>
            </a:r>
            <a:endParaRPr lang="en-GB" sz="1000" b="1" dirty="0">
              <a:solidFill>
                <a:srgbClr val="0278D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8E67BC9-F850-5847-9D75-F043D6520433}"/>
              </a:ext>
            </a:extLst>
          </p:cNvPr>
          <p:cNvSpPr/>
          <p:nvPr/>
        </p:nvSpPr>
        <p:spPr>
          <a:xfrm>
            <a:off x="5116081" y="3319925"/>
            <a:ext cx="1935451" cy="78437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E1EC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6587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sz="1000" dirty="0">
                <a:solidFill>
                  <a:srgbClr val="00031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Production localization</a:t>
            </a:r>
          </a:p>
          <a:p>
            <a:pPr marL="285750" indent="-285750">
              <a:buFont typeface="+mj-lt"/>
              <a:buAutoNum type="romanUcPeriod"/>
            </a:pPr>
            <a:r>
              <a:rPr lang="en-US" sz="1000" dirty="0">
                <a:solidFill>
                  <a:srgbClr val="00031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Market share increase</a:t>
            </a:r>
            <a:endParaRPr lang="en-GB" sz="1000" dirty="0">
              <a:solidFill>
                <a:srgbClr val="00031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DFC35DA-07C9-014D-AA3B-30C127AC72B9}"/>
              </a:ext>
            </a:extLst>
          </p:cNvPr>
          <p:cNvSpPr/>
          <p:nvPr/>
        </p:nvSpPr>
        <p:spPr>
          <a:xfrm>
            <a:off x="7666718" y="3319925"/>
            <a:ext cx="1935451" cy="784372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E1EC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6587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sz="1000" dirty="0">
                <a:solidFill>
                  <a:srgbClr val="00031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Synergies and SG&amp;A cost decrease</a:t>
            </a:r>
            <a:endParaRPr lang="en-GB" sz="1000" dirty="0">
              <a:solidFill>
                <a:srgbClr val="00031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296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504824" y="437103"/>
            <a:ext cx="5578983" cy="438582"/>
          </a:xfrm>
        </p:spPr>
        <p:txBody>
          <a:bodyPr/>
          <a:lstStyle/>
          <a:p>
            <a:r>
              <a:rPr lang="en-GB" dirty="0">
                <a:solidFill>
                  <a:srgbClr val="00031B"/>
                </a:solidFill>
              </a:rPr>
              <a:t>Acquisition strategy template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CE3881CE-B0C5-C245-B9F3-90651FCB8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7861" y="204859"/>
            <a:ext cx="1978564" cy="276999"/>
          </a:xfrm>
          <a:prstGeom prst="rect">
            <a:avLst/>
          </a:prstGeom>
        </p:spPr>
      </p:pic>
      <p:sp>
        <p:nvSpPr>
          <p:cNvPr id="26" name="Rectangle 11">
            <a:extLst>
              <a:ext uri="{FF2B5EF4-FFF2-40B4-BE49-F238E27FC236}">
                <a16:creationId xmlns:a16="http://schemas.microsoft.com/office/drawing/2014/main" id="{49E25DAC-EBAC-8A4B-8547-3AE4D4CEF9E8}"/>
              </a:ext>
            </a:extLst>
          </p:cNvPr>
          <p:cNvSpPr>
            <a:spLocks noChangeArrowheads="1"/>
          </p:cNvSpPr>
          <p:nvPr/>
        </p:nvSpPr>
        <p:spPr bwMode="gray">
          <a:xfrm>
            <a:off x="9314481" y="6450471"/>
            <a:ext cx="331984" cy="27699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r" eaLnBrk="0" hangingPunct="0"/>
            <a:fld id="{912CBAA5-889D-47C3-9922-5E9C38377C61}" type="slidenum">
              <a:rPr lang="en-GB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pPr lvl="0" algn="r" eaLnBrk="0" hangingPunct="0"/>
              <a:t>2</a:t>
            </a:fld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52" name="Line 69">
            <a:extLst>
              <a:ext uri="{FF2B5EF4-FFF2-40B4-BE49-F238E27FC236}">
                <a16:creationId xmlns:a16="http://schemas.microsoft.com/office/drawing/2014/main" id="{C1E0C3D7-5B5D-ED43-99C5-8C1E23BFF998}"/>
              </a:ext>
            </a:extLst>
          </p:cNvPr>
          <p:cNvSpPr>
            <a:spLocks noChangeShapeType="1"/>
          </p:cNvSpPr>
          <p:nvPr/>
        </p:nvSpPr>
        <p:spPr bwMode="gray">
          <a:xfrm>
            <a:off x="1432581" y="4676493"/>
            <a:ext cx="7920833" cy="0"/>
          </a:xfrm>
          <a:prstGeom prst="line">
            <a:avLst/>
          </a:prstGeom>
          <a:noFill/>
          <a:ln w="9525">
            <a:solidFill>
              <a:srgbClr val="0278DB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72000" rIns="108000" bIns="72000">
            <a:spAutoFit/>
          </a:bodyPr>
          <a:lstStyle/>
          <a:p>
            <a:pPr>
              <a:spcBef>
                <a:spcPts val="400"/>
              </a:spcBef>
            </a:pPr>
            <a:endParaRPr lang="en-GB" sz="1100">
              <a:solidFill>
                <a:schemeClr val="accent6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Rectangle 6">
            <a:extLst>
              <a:ext uri="{FF2B5EF4-FFF2-40B4-BE49-F238E27FC236}">
                <a16:creationId xmlns:a16="http://schemas.microsoft.com/office/drawing/2014/main" id="{AB123075-D8EA-F748-8419-D1275B700BE4}"/>
              </a:ext>
            </a:extLst>
          </p:cNvPr>
          <p:cNvSpPr>
            <a:spLocks noChangeArrowheads="1"/>
          </p:cNvSpPr>
          <p:nvPr/>
        </p:nvSpPr>
        <p:spPr bwMode="gray">
          <a:xfrm>
            <a:off x="504825" y="3083647"/>
            <a:ext cx="744353" cy="1191362"/>
          </a:xfrm>
          <a:prstGeom prst="rect">
            <a:avLst/>
          </a:prstGeom>
          <a:noFill/>
          <a:ln w="9525" algn="ctr">
            <a:solidFill>
              <a:srgbClr val="0278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8000" tIns="72000" rIns="108000" bIns="72000" anchor="ctr"/>
          <a:lstStyle/>
          <a:p>
            <a:pPr algn="ctr">
              <a:spcBef>
                <a:spcPts val="4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lang="en-GB" sz="1100" dirty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[Acquirer </a:t>
            </a:r>
          </a:p>
          <a:p>
            <a:pPr algn="ctr">
              <a:spcBef>
                <a:spcPts val="4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lang="en-GB" sz="1100" dirty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Name]</a:t>
            </a:r>
          </a:p>
        </p:txBody>
      </p:sp>
      <p:cxnSp>
        <p:nvCxnSpPr>
          <p:cNvPr id="57" name="AutoShape 16">
            <a:extLst>
              <a:ext uri="{FF2B5EF4-FFF2-40B4-BE49-F238E27FC236}">
                <a16:creationId xmlns:a16="http://schemas.microsoft.com/office/drawing/2014/main" id="{576CE227-4718-C346-8B32-A79C29840ACC}"/>
              </a:ext>
            </a:extLst>
          </p:cNvPr>
          <p:cNvCxnSpPr>
            <a:cxnSpLocks noChangeShapeType="1"/>
            <a:stCxn id="56" idx="0"/>
            <a:endCxn id="71" idx="1"/>
          </p:cNvCxnSpPr>
          <p:nvPr/>
        </p:nvCxnSpPr>
        <p:spPr bwMode="gray">
          <a:xfrm rot="5400000" flipH="1" flipV="1">
            <a:off x="736578" y="2387645"/>
            <a:ext cx="836426" cy="555579"/>
          </a:xfrm>
          <a:prstGeom prst="bentConnector2">
            <a:avLst/>
          </a:prstGeom>
          <a:noFill/>
          <a:ln w="9525">
            <a:solidFill>
              <a:srgbClr val="0278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AutoShape 17">
            <a:extLst>
              <a:ext uri="{FF2B5EF4-FFF2-40B4-BE49-F238E27FC236}">
                <a16:creationId xmlns:a16="http://schemas.microsoft.com/office/drawing/2014/main" id="{3006BC45-12B0-5840-A9BA-E43110082D2D}"/>
              </a:ext>
            </a:extLst>
          </p:cNvPr>
          <p:cNvCxnSpPr>
            <a:cxnSpLocks noChangeShapeType="1"/>
            <a:stCxn id="56" idx="2"/>
            <a:endCxn id="73" idx="1"/>
          </p:cNvCxnSpPr>
          <p:nvPr/>
        </p:nvCxnSpPr>
        <p:spPr bwMode="gray">
          <a:xfrm rot="16200000" flipH="1">
            <a:off x="594749" y="4557261"/>
            <a:ext cx="1120084" cy="555579"/>
          </a:xfrm>
          <a:prstGeom prst="bentConnector2">
            <a:avLst/>
          </a:prstGeom>
          <a:noFill/>
          <a:ln w="9525">
            <a:solidFill>
              <a:srgbClr val="0278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AutoShape 15">
            <a:extLst>
              <a:ext uri="{FF2B5EF4-FFF2-40B4-BE49-F238E27FC236}">
                <a16:creationId xmlns:a16="http://schemas.microsoft.com/office/drawing/2014/main" id="{52213EF6-7D23-B841-86DC-E9DC9E7416C2}"/>
              </a:ext>
            </a:extLst>
          </p:cNvPr>
          <p:cNvCxnSpPr>
            <a:cxnSpLocks noChangeShapeType="1"/>
            <a:stCxn id="56" idx="3"/>
            <a:endCxn id="72" idx="1"/>
          </p:cNvCxnSpPr>
          <p:nvPr/>
        </p:nvCxnSpPr>
        <p:spPr bwMode="gray">
          <a:xfrm flipV="1">
            <a:off x="1249178" y="3678601"/>
            <a:ext cx="183403" cy="727"/>
          </a:xfrm>
          <a:prstGeom prst="straightConnector1">
            <a:avLst/>
          </a:prstGeom>
          <a:noFill/>
          <a:ln w="9525">
            <a:solidFill>
              <a:srgbClr val="0278D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tangle 6">
            <a:extLst>
              <a:ext uri="{FF2B5EF4-FFF2-40B4-BE49-F238E27FC236}">
                <a16:creationId xmlns:a16="http://schemas.microsoft.com/office/drawing/2014/main" id="{B9E2E7E0-5D6E-8F43-A64D-0FF51654A8C0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33625" y="3584048"/>
            <a:ext cx="965835" cy="770967"/>
          </a:xfrm>
          <a:prstGeom prst="rect">
            <a:avLst/>
          </a:prstGeom>
          <a:noFill/>
          <a:ln w="9525" cap="sq" algn="ctr">
            <a:solidFill>
              <a:srgbClr val="0278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72000" rIns="108000" bIns="72000" anchor="ctr"/>
          <a:lstStyle/>
          <a:p>
            <a:pPr>
              <a:lnSpc>
                <a:spcPct val="105000"/>
              </a:lnSpc>
              <a:spcBef>
                <a:spcPts val="400"/>
              </a:spcBef>
              <a:buClr>
                <a:srgbClr val="808080"/>
              </a:buClr>
            </a:pPr>
            <a:r>
              <a:rPr lang="en-GB" sz="1100" b="1" dirty="0">
                <a:solidFill>
                  <a:srgbClr val="0278DB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M&amp;A </a:t>
            </a:r>
            <a:br>
              <a:rPr lang="en-GB" sz="1100" b="1" dirty="0">
                <a:solidFill>
                  <a:srgbClr val="0278DB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100" b="1" dirty="0">
                <a:solidFill>
                  <a:srgbClr val="0278DB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activities</a:t>
            </a:r>
          </a:p>
        </p:txBody>
      </p:sp>
      <p:sp>
        <p:nvSpPr>
          <p:cNvPr id="61" name="Rectangle 6">
            <a:extLst>
              <a:ext uri="{FF2B5EF4-FFF2-40B4-BE49-F238E27FC236}">
                <a16:creationId xmlns:a16="http://schemas.microsoft.com/office/drawing/2014/main" id="{6AC5E9E2-9B50-F449-9715-4F95C9CE6950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33625" y="4435021"/>
            <a:ext cx="965835" cy="770967"/>
          </a:xfrm>
          <a:prstGeom prst="rect">
            <a:avLst/>
          </a:prstGeom>
          <a:solidFill>
            <a:schemeClr val="bg1"/>
          </a:solidFill>
          <a:ln w="9525" cap="sq" algn="ctr">
            <a:solidFill>
              <a:srgbClr val="0278D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72000" rIns="108000" bIns="72000" anchor="ctr"/>
          <a:lstStyle/>
          <a:p>
            <a:pPr>
              <a:lnSpc>
                <a:spcPct val="105000"/>
              </a:lnSpc>
              <a:spcBef>
                <a:spcPts val="400"/>
              </a:spcBef>
              <a:buClr>
                <a:srgbClr val="808080"/>
              </a:buClr>
            </a:pPr>
            <a:r>
              <a:rPr lang="en-GB" sz="1100" b="1" dirty="0">
                <a:solidFill>
                  <a:srgbClr val="0278DB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Partnership model</a:t>
            </a:r>
          </a:p>
        </p:txBody>
      </p:sp>
      <p:sp>
        <p:nvSpPr>
          <p:cNvPr id="62" name="Rectangle 6">
            <a:extLst>
              <a:ext uri="{FF2B5EF4-FFF2-40B4-BE49-F238E27FC236}">
                <a16:creationId xmlns:a16="http://schemas.microsoft.com/office/drawing/2014/main" id="{DEE77AAD-25AD-6649-BDA1-DCB81548C0F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33625" y="5284539"/>
            <a:ext cx="965835" cy="770967"/>
          </a:xfrm>
          <a:prstGeom prst="rect">
            <a:avLst/>
          </a:prstGeom>
          <a:noFill/>
          <a:ln w="9525" cap="sq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72000" rIns="108000" bIns="72000" anchor="ctr"/>
          <a:lstStyle/>
          <a:p>
            <a:pPr>
              <a:lnSpc>
                <a:spcPct val="105000"/>
              </a:lnSpc>
              <a:spcBef>
                <a:spcPts val="400"/>
              </a:spcBef>
              <a:buClr>
                <a:srgbClr val="0278DB"/>
              </a:buClr>
            </a:pPr>
            <a:r>
              <a:rPr lang="en-GB" sz="1100" dirty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Partial or full disposal</a:t>
            </a:r>
          </a:p>
        </p:txBody>
      </p:sp>
      <p:cxnSp>
        <p:nvCxnSpPr>
          <p:cNvPr id="63" name="AutoShape 61">
            <a:extLst>
              <a:ext uri="{FF2B5EF4-FFF2-40B4-BE49-F238E27FC236}">
                <a16:creationId xmlns:a16="http://schemas.microsoft.com/office/drawing/2014/main" id="{F4F6022E-3D36-1D4F-8BA7-79A18482C31A}"/>
              </a:ext>
            </a:extLst>
          </p:cNvPr>
          <p:cNvCxnSpPr>
            <a:cxnSpLocks noChangeShapeType="1"/>
            <a:stCxn id="72" idx="3"/>
            <a:endCxn id="70" idx="1"/>
          </p:cNvCxnSpPr>
          <p:nvPr/>
        </p:nvCxnSpPr>
        <p:spPr bwMode="gray">
          <a:xfrm flipV="1">
            <a:off x="2171700" y="3121468"/>
            <a:ext cx="161925" cy="55713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278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AutoShape 62">
            <a:extLst>
              <a:ext uri="{FF2B5EF4-FFF2-40B4-BE49-F238E27FC236}">
                <a16:creationId xmlns:a16="http://schemas.microsoft.com/office/drawing/2014/main" id="{51DA55D7-0D6A-014D-8035-02E289FE7E43}"/>
              </a:ext>
            </a:extLst>
          </p:cNvPr>
          <p:cNvCxnSpPr>
            <a:cxnSpLocks noChangeShapeType="1"/>
            <a:stCxn id="72" idx="3"/>
            <a:endCxn id="60" idx="1"/>
          </p:cNvCxnSpPr>
          <p:nvPr/>
        </p:nvCxnSpPr>
        <p:spPr bwMode="gray">
          <a:xfrm>
            <a:off x="2171700" y="3678601"/>
            <a:ext cx="161925" cy="29093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278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AutoShape 63">
            <a:extLst>
              <a:ext uri="{FF2B5EF4-FFF2-40B4-BE49-F238E27FC236}">
                <a16:creationId xmlns:a16="http://schemas.microsoft.com/office/drawing/2014/main" id="{9858FDBF-8FE8-6B42-A754-F64EAA989570}"/>
              </a:ext>
            </a:extLst>
          </p:cNvPr>
          <p:cNvCxnSpPr>
            <a:cxnSpLocks noChangeShapeType="1"/>
            <a:stCxn id="72" idx="3"/>
            <a:endCxn id="61" idx="1"/>
          </p:cNvCxnSpPr>
          <p:nvPr/>
        </p:nvCxnSpPr>
        <p:spPr bwMode="gray">
          <a:xfrm>
            <a:off x="2171700" y="3678601"/>
            <a:ext cx="161925" cy="114190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278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AutoShape 64">
            <a:extLst>
              <a:ext uri="{FF2B5EF4-FFF2-40B4-BE49-F238E27FC236}">
                <a16:creationId xmlns:a16="http://schemas.microsoft.com/office/drawing/2014/main" id="{0BB263AE-8AE8-2247-A2A9-64968711328D}"/>
              </a:ext>
            </a:extLst>
          </p:cNvPr>
          <p:cNvCxnSpPr>
            <a:cxnSpLocks noChangeShapeType="1"/>
            <a:stCxn id="73" idx="3"/>
            <a:endCxn id="61" idx="1"/>
          </p:cNvCxnSpPr>
          <p:nvPr/>
        </p:nvCxnSpPr>
        <p:spPr bwMode="gray">
          <a:xfrm flipV="1">
            <a:off x="2171700" y="4820505"/>
            <a:ext cx="161925" cy="574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278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65">
            <a:extLst>
              <a:ext uri="{FF2B5EF4-FFF2-40B4-BE49-F238E27FC236}">
                <a16:creationId xmlns:a16="http://schemas.microsoft.com/office/drawing/2014/main" id="{180F7E6C-C8D1-8F4B-9906-E312027D1DAA}"/>
              </a:ext>
            </a:extLst>
          </p:cNvPr>
          <p:cNvCxnSpPr>
            <a:cxnSpLocks noChangeShapeType="1"/>
            <a:stCxn id="73" idx="3"/>
            <a:endCxn id="62" idx="1"/>
          </p:cNvCxnSpPr>
          <p:nvPr/>
        </p:nvCxnSpPr>
        <p:spPr bwMode="gray">
          <a:xfrm>
            <a:off x="2171700" y="5395093"/>
            <a:ext cx="161925" cy="27493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278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Line 73">
            <a:extLst>
              <a:ext uri="{FF2B5EF4-FFF2-40B4-BE49-F238E27FC236}">
                <a16:creationId xmlns:a16="http://schemas.microsoft.com/office/drawing/2014/main" id="{82D6780C-DAF1-5942-B4AB-B26DE06AF60B}"/>
              </a:ext>
            </a:extLst>
          </p:cNvPr>
          <p:cNvSpPr>
            <a:spLocks noChangeShapeType="1"/>
          </p:cNvSpPr>
          <p:nvPr/>
        </p:nvSpPr>
        <p:spPr bwMode="gray">
          <a:xfrm>
            <a:off x="1432581" y="2673434"/>
            <a:ext cx="7920833" cy="0"/>
          </a:xfrm>
          <a:prstGeom prst="line">
            <a:avLst/>
          </a:prstGeom>
          <a:noFill/>
          <a:ln w="9525">
            <a:solidFill>
              <a:srgbClr val="0278DB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72000" rIns="108000" bIns="72000">
            <a:spAutoFit/>
          </a:bodyPr>
          <a:lstStyle/>
          <a:p>
            <a:pPr>
              <a:spcBef>
                <a:spcPts val="400"/>
              </a:spcBef>
            </a:pPr>
            <a:endParaRPr lang="en-GB" sz="1100">
              <a:solidFill>
                <a:schemeClr val="accent6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" name="Rectangle 6">
            <a:extLst>
              <a:ext uri="{FF2B5EF4-FFF2-40B4-BE49-F238E27FC236}">
                <a16:creationId xmlns:a16="http://schemas.microsoft.com/office/drawing/2014/main" id="{6632A9B0-89E3-FE4C-BA50-FFB860D98E7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33625" y="1883556"/>
            <a:ext cx="965835" cy="727327"/>
          </a:xfrm>
          <a:prstGeom prst="rect">
            <a:avLst/>
          </a:prstGeom>
          <a:solidFill>
            <a:schemeClr val="bg1"/>
          </a:solidFill>
          <a:ln w="9525" cap="sq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72000" rIns="108000" bIns="72000" anchor="ctr"/>
          <a:lstStyle/>
          <a:p>
            <a:pPr>
              <a:lnSpc>
                <a:spcPct val="105000"/>
              </a:lnSpc>
              <a:spcBef>
                <a:spcPts val="400"/>
              </a:spcBef>
              <a:buClr>
                <a:srgbClr val="808080"/>
              </a:buClr>
            </a:pPr>
            <a:r>
              <a:rPr lang="en-GB" sz="1100" dirty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Going </a:t>
            </a:r>
            <a:br>
              <a:rPr lang="en-GB" sz="1100" dirty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100" dirty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concern</a:t>
            </a:r>
          </a:p>
        </p:txBody>
      </p:sp>
      <p:sp>
        <p:nvSpPr>
          <p:cNvPr id="70" name="Rectangle 6">
            <a:extLst>
              <a:ext uri="{FF2B5EF4-FFF2-40B4-BE49-F238E27FC236}">
                <a16:creationId xmlns:a16="http://schemas.microsoft.com/office/drawing/2014/main" id="{32AABDAF-57F0-F445-85AB-DAF0AE44CEF5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33625" y="2737439"/>
            <a:ext cx="965835" cy="768058"/>
          </a:xfrm>
          <a:prstGeom prst="rect">
            <a:avLst/>
          </a:prstGeom>
          <a:solidFill>
            <a:schemeClr val="bg1"/>
          </a:solidFill>
          <a:ln w="9525" cap="sq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72000" rIns="108000" bIns="72000" anchor="ctr"/>
          <a:lstStyle/>
          <a:p>
            <a:pPr>
              <a:lnSpc>
                <a:spcPct val="105000"/>
              </a:lnSpc>
              <a:spcBef>
                <a:spcPts val="400"/>
              </a:spcBef>
              <a:buClr>
                <a:srgbClr val="808080"/>
              </a:buClr>
            </a:pPr>
            <a:r>
              <a:rPr lang="en-GB" sz="1100" dirty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Accelerated organic growth</a:t>
            </a:r>
          </a:p>
        </p:txBody>
      </p:sp>
      <p:sp>
        <p:nvSpPr>
          <p:cNvPr id="71" name="Rectangle 6">
            <a:extLst>
              <a:ext uri="{FF2B5EF4-FFF2-40B4-BE49-F238E27FC236}">
                <a16:creationId xmlns:a16="http://schemas.microsoft.com/office/drawing/2014/main" id="{5B0F2CE8-29BC-2C4F-8CE6-BD66720B7DD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32581" y="1883557"/>
            <a:ext cx="739119" cy="72732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108000" tIns="72000" rIns="108000" bIns="72000" anchor="ctr"/>
          <a:lstStyle/>
          <a:p>
            <a:pPr>
              <a:spcBef>
                <a:spcPts val="4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lang="en-GB" sz="1100" dirty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HARVEST </a:t>
            </a:r>
            <a:br>
              <a:rPr lang="en-GB" sz="1100" dirty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100" dirty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(passive </a:t>
            </a:r>
            <a:br>
              <a:rPr lang="en-GB" sz="1100" dirty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100" dirty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strategy)</a:t>
            </a:r>
          </a:p>
        </p:txBody>
      </p:sp>
      <p:sp>
        <p:nvSpPr>
          <p:cNvPr id="72" name="Rectangle 6">
            <a:extLst>
              <a:ext uri="{FF2B5EF4-FFF2-40B4-BE49-F238E27FC236}">
                <a16:creationId xmlns:a16="http://schemas.microsoft.com/office/drawing/2014/main" id="{0C50E9B3-007A-DB42-98E0-EC67B02A95D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32581" y="2737439"/>
            <a:ext cx="739119" cy="188232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278DB"/>
            </a:solidFill>
            <a:miter lim="800000"/>
            <a:headEnd/>
            <a:tailEnd/>
          </a:ln>
          <a:effectLst/>
        </p:spPr>
        <p:txBody>
          <a:bodyPr wrap="none" lIns="108000" tIns="72000" rIns="108000" bIns="72000" anchor="ctr"/>
          <a:lstStyle/>
          <a:p>
            <a:pPr>
              <a:spcBef>
                <a:spcPts val="400"/>
              </a:spcBef>
              <a:buClr>
                <a:srgbClr val="808080"/>
              </a:buClr>
              <a:buFont typeface="Wingdings" pitchFamily="2" charset="2"/>
              <a:buNone/>
            </a:pPr>
            <a:r>
              <a:rPr lang="en-GB" sz="1100" b="1" dirty="0">
                <a:solidFill>
                  <a:srgbClr val="0278DB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INVEST</a:t>
            </a:r>
            <a:br>
              <a:rPr lang="en-GB" sz="1100" b="1" dirty="0">
                <a:solidFill>
                  <a:srgbClr val="0278DB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100" b="1" dirty="0">
                <a:solidFill>
                  <a:srgbClr val="0278DB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(active </a:t>
            </a:r>
            <a:br>
              <a:rPr lang="en-GB" sz="1100" b="1" dirty="0">
                <a:solidFill>
                  <a:srgbClr val="0278DB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100" b="1" dirty="0">
                <a:solidFill>
                  <a:srgbClr val="0278DB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strategy)</a:t>
            </a:r>
          </a:p>
        </p:txBody>
      </p:sp>
      <p:sp>
        <p:nvSpPr>
          <p:cNvPr id="73" name="Rectangle 6">
            <a:extLst>
              <a:ext uri="{FF2B5EF4-FFF2-40B4-BE49-F238E27FC236}">
                <a16:creationId xmlns:a16="http://schemas.microsoft.com/office/drawing/2014/main" id="{A395B45B-E5F4-E043-976C-2A1088772E1D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32581" y="4734679"/>
            <a:ext cx="739119" cy="132082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lIns="108000" tIns="72000" rIns="108000" bIns="72000" anchor="ctr"/>
          <a:lstStyle/>
          <a:p>
            <a:pPr>
              <a:spcBef>
                <a:spcPts val="400"/>
              </a:spcBef>
              <a:buClr>
                <a:srgbClr val="0278DB"/>
              </a:buClr>
              <a:buFont typeface="Wingdings" pitchFamily="2" charset="2"/>
              <a:buNone/>
            </a:pPr>
            <a:r>
              <a:rPr lang="en-GB" sz="1100" dirty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EXIT</a:t>
            </a:r>
          </a:p>
        </p:txBody>
      </p:sp>
      <p:cxnSp>
        <p:nvCxnSpPr>
          <p:cNvPr id="75" name="Gerade Verbindung 44">
            <a:extLst>
              <a:ext uri="{FF2B5EF4-FFF2-40B4-BE49-F238E27FC236}">
                <a16:creationId xmlns:a16="http://schemas.microsoft.com/office/drawing/2014/main" id="{459AF69E-FDC1-7D47-9FFA-3A2016D72898}"/>
              </a:ext>
            </a:extLst>
          </p:cNvPr>
          <p:cNvCxnSpPr>
            <a:cxnSpLocks/>
          </p:cNvCxnSpPr>
          <p:nvPr/>
        </p:nvCxnSpPr>
        <p:spPr bwMode="gray">
          <a:xfrm>
            <a:off x="1432580" y="1794300"/>
            <a:ext cx="1872594" cy="0"/>
          </a:xfrm>
          <a:prstGeom prst="line">
            <a:avLst/>
          </a:prstGeom>
          <a:ln>
            <a:solidFill>
              <a:srgbClr val="0278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platzhalter 18">
            <a:extLst>
              <a:ext uri="{FF2B5EF4-FFF2-40B4-BE49-F238E27FC236}">
                <a16:creationId xmlns:a16="http://schemas.microsoft.com/office/drawing/2014/main" id="{56043F7D-5010-A943-8A5C-58734AFAAF1E}"/>
              </a:ext>
            </a:extLst>
          </p:cNvPr>
          <p:cNvSpPr txBox="1">
            <a:spLocks/>
          </p:cNvSpPr>
          <p:nvPr/>
        </p:nvSpPr>
        <p:spPr bwMode="gray">
          <a:xfrm>
            <a:off x="1432581" y="1553356"/>
            <a:ext cx="1872594" cy="240944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50400" rtlCol="0">
            <a:spAutoFit/>
          </a:bodyPr>
          <a:lstStyle>
            <a:defPPr>
              <a:defRPr lang="de-DE"/>
            </a:defPPr>
            <a:lvl1pPr marL="0" indent="0">
              <a:lnSpc>
                <a:spcPct val="95000"/>
              </a:lnSpc>
              <a:spcBef>
                <a:spcPts val="400"/>
              </a:spcBef>
              <a:buSzPct val="80000"/>
              <a:buFont typeface="Arial" pitchFamily="34" charset="0"/>
              <a:buNone/>
              <a:defRPr sz="1300" cap="all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177800" indent="-177800">
              <a:lnSpc>
                <a:spcPct val="95000"/>
              </a:lnSpc>
              <a:spcBef>
                <a:spcPts val="400"/>
              </a:spcBef>
              <a:buClr>
                <a:schemeClr val="tx2"/>
              </a:buClr>
              <a:buSzPct val="70000"/>
              <a:buFont typeface="Wingdings" pitchFamily="2" charset="2"/>
              <a:buChar char=""/>
              <a:defRPr sz="1300">
                <a:latin typeface="+mn-lt"/>
                <a:ea typeface="Verdana" pitchFamily="34" charset="0"/>
                <a:cs typeface="Verdana" pitchFamily="34" charset="0"/>
              </a:defRPr>
            </a:lvl2pPr>
            <a:lvl3pPr marL="361950" indent="-18415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Segoe UI" pitchFamily="34" charset="0"/>
              <a:buChar char="-"/>
              <a:defRPr sz="1300">
                <a:latin typeface="+mn-lt"/>
                <a:ea typeface="Verdana" pitchFamily="34" charset="0"/>
                <a:cs typeface="Verdana" pitchFamily="34" charset="0"/>
              </a:defRPr>
            </a:lvl3pPr>
            <a:lvl4pPr marL="539750" indent="-17780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Segoe UI" pitchFamily="34" charset="0"/>
              <a:buChar char="-"/>
              <a:defRPr sz="1300">
                <a:latin typeface="+mn-lt"/>
                <a:ea typeface="Verdana" pitchFamily="34" charset="0"/>
                <a:cs typeface="Verdana" pitchFamily="34" charset="0"/>
              </a:defRPr>
            </a:lvl4pPr>
            <a:lvl5pPr marL="717550" indent="-17780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Segoe UI" pitchFamily="34" charset="0"/>
              <a:buChar char="-"/>
              <a:defRPr sz="1300"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9pPr>
          </a:lstStyle>
          <a:p>
            <a:r>
              <a:rPr lang="en-GB" b="1" dirty="0">
                <a:solidFill>
                  <a:srgbClr val="0278DB"/>
                </a:solidFill>
              </a:rPr>
              <a:t>Strategic Options</a:t>
            </a:r>
          </a:p>
        </p:txBody>
      </p:sp>
      <p:cxnSp>
        <p:nvCxnSpPr>
          <p:cNvPr id="77" name="AutoShape 61">
            <a:extLst>
              <a:ext uri="{FF2B5EF4-FFF2-40B4-BE49-F238E27FC236}">
                <a16:creationId xmlns:a16="http://schemas.microsoft.com/office/drawing/2014/main" id="{EA55C4D8-7E29-104E-B1D8-499A77F83C82}"/>
              </a:ext>
            </a:extLst>
          </p:cNvPr>
          <p:cNvCxnSpPr>
            <a:cxnSpLocks noChangeShapeType="1"/>
            <a:stCxn id="71" idx="3"/>
            <a:endCxn id="69" idx="1"/>
          </p:cNvCxnSpPr>
          <p:nvPr/>
        </p:nvCxnSpPr>
        <p:spPr bwMode="gray">
          <a:xfrm flipV="1">
            <a:off x="2171700" y="2247220"/>
            <a:ext cx="161925" cy="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278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AutoShape 61">
            <a:extLst>
              <a:ext uri="{FF2B5EF4-FFF2-40B4-BE49-F238E27FC236}">
                <a16:creationId xmlns:a16="http://schemas.microsoft.com/office/drawing/2014/main" id="{550B6B57-6A9F-E744-9725-BFA01C340D31}"/>
              </a:ext>
            </a:extLst>
          </p:cNvPr>
          <p:cNvCxnSpPr>
            <a:cxnSpLocks noChangeShapeType="1"/>
            <a:stCxn id="69" idx="3"/>
            <a:endCxn id="85" idx="1"/>
          </p:cNvCxnSpPr>
          <p:nvPr/>
        </p:nvCxnSpPr>
        <p:spPr bwMode="gray">
          <a:xfrm>
            <a:off x="3299460" y="2247220"/>
            <a:ext cx="179507" cy="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51">
            <a:extLst>
              <a:ext uri="{FF2B5EF4-FFF2-40B4-BE49-F238E27FC236}">
                <a16:creationId xmlns:a16="http://schemas.microsoft.com/office/drawing/2014/main" id="{D53A22A9-BB47-1A41-8670-4230A7C14FEB}"/>
              </a:ext>
            </a:extLst>
          </p:cNvPr>
          <p:cNvCxnSpPr>
            <a:cxnSpLocks/>
          </p:cNvCxnSpPr>
          <p:nvPr/>
        </p:nvCxnSpPr>
        <p:spPr bwMode="gray">
          <a:xfrm>
            <a:off x="6536254" y="1794300"/>
            <a:ext cx="28777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platzhalter 18">
            <a:extLst>
              <a:ext uri="{FF2B5EF4-FFF2-40B4-BE49-F238E27FC236}">
                <a16:creationId xmlns:a16="http://schemas.microsoft.com/office/drawing/2014/main" id="{1967BCAE-E877-6645-8402-B47B2B2DB81F}"/>
              </a:ext>
            </a:extLst>
          </p:cNvPr>
          <p:cNvSpPr txBox="1">
            <a:spLocks/>
          </p:cNvSpPr>
          <p:nvPr/>
        </p:nvSpPr>
        <p:spPr bwMode="gray">
          <a:xfrm>
            <a:off x="6536255" y="1553356"/>
            <a:ext cx="2877780" cy="240944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50400" rtlCol="0">
            <a:spAutoFit/>
          </a:bodyPr>
          <a:lstStyle>
            <a:defPPr>
              <a:defRPr lang="de-DE"/>
            </a:defPPr>
            <a:lvl1pPr marL="0" indent="0">
              <a:lnSpc>
                <a:spcPct val="95000"/>
              </a:lnSpc>
              <a:spcBef>
                <a:spcPts val="400"/>
              </a:spcBef>
              <a:buSzPct val="80000"/>
              <a:buFont typeface="Arial" pitchFamily="34" charset="0"/>
              <a:buNone/>
              <a:defRPr sz="1300" cap="all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177800" indent="-177800">
              <a:lnSpc>
                <a:spcPct val="95000"/>
              </a:lnSpc>
              <a:spcBef>
                <a:spcPts val="400"/>
              </a:spcBef>
              <a:buClr>
                <a:schemeClr val="tx2"/>
              </a:buClr>
              <a:buSzPct val="70000"/>
              <a:buFont typeface="Wingdings" pitchFamily="2" charset="2"/>
              <a:buChar char=""/>
              <a:defRPr sz="1300">
                <a:latin typeface="+mn-lt"/>
                <a:ea typeface="Verdana" pitchFamily="34" charset="0"/>
                <a:cs typeface="Verdana" pitchFamily="34" charset="0"/>
              </a:defRPr>
            </a:lvl2pPr>
            <a:lvl3pPr marL="361950" indent="-18415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Segoe UI" pitchFamily="34" charset="0"/>
              <a:buChar char="-"/>
              <a:defRPr sz="1300">
                <a:latin typeface="+mn-lt"/>
                <a:ea typeface="Verdana" pitchFamily="34" charset="0"/>
                <a:cs typeface="Verdana" pitchFamily="34" charset="0"/>
              </a:defRPr>
            </a:lvl3pPr>
            <a:lvl4pPr marL="539750" indent="-17780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Segoe UI" pitchFamily="34" charset="0"/>
              <a:buChar char="-"/>
              <a:defRPr sz="1300">
                <a:latin typeface="+mn-lt"/>
                <a:ea typeface="Verdana" pitchFamily="34" charset="0"/>
                <a:cs typeface="Verdana" pitchFamily="34" charset="0"/>
              </a:defRPr>
            </a:lvl4pPr>
            <a:lvl5pPr marL="717550" indent="-17780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Segoe UI" pitchFamily="34" charset="0"/>
              <a:buChar char="-"/>
              <a:defRPr sz="1300"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9pPr>
          </a:lstStyle>
          <a:p>
            <a:r>
              <a:rPr lang="en-GB" b="1" cap="none" dirty="0">
                <a:solidFill>
                  <a:srgbClr val="0278DB"/>
                </a:solidFill>
              </a:rPr>
              <a:t>OPTION </a:t>
            </a:r>
            <a:r>
              <a:rPr lang="en-GB" b="1" dirty="0">
                <a:solidFill>
                  <a:srgbClr val="0278DB"/>
                </a:solidFill>
              </a:rPr>
              <a:t>assessment</a:t>
            </a:r>
          </a:p>
        </p:txBody>
      </p:sp>
      <p:cxnSp>
        <p:nvCxnSpPr>
          <p:cNvPr id="83" name="Gerade Verbindung 48">
            <a:extLst>
              <a:ext uri="{FF2B5EF4-FFF2-40B4-BE49-F238E27FC236}">
                <a16:creationId xmlns:a16="http://schemas.microsoft.com/office/drawing/2014/main" id="{BA6A70A8-5BD2-7746-9A49-570027261F0E}"/>
              </a:ext>
            </a:extLst>
          </p:cNvPr>
          <p:cNvCxnSpPr>
            <a:cxnSpLocks/>
          </p:cNvCxnSpPr>
          <p:nvPr/>
        </p:nvCxnSpPr>
        <p:spPr bwMode="gray">
          <a:xfrm>
            <a:off x="3478967" y="1794300"/>
            <a:ext cx="28777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platzhalter 18">
            <a:extLst>
              <a:ext uri="{FF2B5EF4-FFF2-40B4-BE49-F238E27FC236}">
                <a16:creationId xmlns:a16="http://schemas.microsoft.com/office/drawing/2014/main" id="{3706CB94-2FFF-034A-974D-6E33FB2ECADC}"/>
              </a:ext>
            </a:extLst>
          </p:cNvPr>
          <p:cNvSpPr txBox="1">
            <a:spLocks/>
          </p:cNvSpPr>
          <p:nvPr/>
        </p:nvSpPr>
        <p:spPr bwMode="gray">
          <a:xfrm>
            <a:off x="3478968" y="1553356"/>
            <a:ext cx="2877780" cy="240944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50400" rtlCol="0">
            <a:spAutoFit/>
          </a:bodyPr>
          <a:lstStyle>
            <a:defPPr>
              <a:defRPr lang="de-DE"/>
            </a:defPPr>
            <a:lvl1pPr marL="0" indent="0">
              <a:lnSpc>
                <a:spcPct val="95000"/>
              </a:lnSpc>
              <a:spcBef>
                <a:spcPts val="400"/>
              </a:spcBef>
              <a:buSzPct val="80000"/>
              <a:buFont typeface="Arial" pitchFamily="34" charset="0"/>
              <a:buNone/>
              <a:defRPr sz="1300" cap="all">
                <a:solidFill>
                  <a:schemeClr val="tx2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177800" indent="-177800">
              <a:lnSpc>
                <a:spcPct val="95000"/>
              </a:lnSpc>
              <a:spcBef>
                <a:spcPts val="400"/>
              </a:spcBef>
              <a:buClr>
                <a:schemeClr val="tx2"/>
              </a:buClr>
              <a:buSzPct val="70000"/>
              <a:buFont typeface="Wingdings" pitchFamily="2" charset="2"/>
              <a:buChar char=""/>
              <a:defRPr sz="1300">
                <a:latin typeface="+mn-lt"/>
                <a:ea typeface="Verdana" pitchFamily="34" charset="0"/>
                <a:cs typeface="Verdana" pitchFamily="34" charset="0"/>
              </a:defRPr>
            </a:lvl2pPr>
            <a:lvl3pPr marL="361950" indent="-18415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Segoe UI" pitchFamily="34" charset="0"/>
              <a:buChar char="-"/>
              <a:defRPr sz="1300">
                <a:latin typeface="+mn-lt"/>
                <a:ea typeface="Verdana" pitchFamily="34" charset="0"/>
                <a:cs typeface="Verdana" pitchFamily="34" charset="0"/>
              </a:defRPr>
            </a:lvl3pPr>
            <a:lvl4pPr marL="539750" indent="-17780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Segoe UI" pitchFamily="34" charset="0"/>
              <a:buChar char="-"/>
              <a:defRPr sz="1300">
                <a:latin typeface="+mn-lt"/>
                <a:ea typeface="Verdana" pitchFamily="34" charset="0"/>
                <a:cs typeface="Verdana" pitchFamily="34" charset="0"/>
              </a:defRPr>
            </a:lvl4pPr>
            <a:lvl5pPr marL="717550" indent="-17780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Segoe UI" pitchFamily="34" charset="0"/>
              <a:buChar char="-"/>
              <a:defRPr sz="1300"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</a:defRPr>
            </a:lvl9pPr>
          </a:lstStyle>
          <a:p>
            <a:r>
              <a:rPr lang="en-GB" b="1" dirty="0">
                <a:solidFill>
                  <a:srgbClr val="0278DB"/>
                </a:solidFill>
              </a:rPr>
              <a:t>Description</a:t>
            </a:r>
          </a:p>
        </p:txBody>
      </p:sp>
      <p:sp>
        <p:nvSpPr>
          <p:cNvPr id="85" name="Textplatzhalter 18">
            <a:extLst>
              <a:ext uri="{FF2B5EF4-FFF2-40B4-BE49-F238E27FC236}">
                <a16:creationId xmlns:a16="http://schemas.microsoft.com/office/drawing/2014/main" id="{636B1C6D-E060-6543-BF81-802D3444237A}"/>
              </a:ext>
            </a:extLst>
          </p:cNvPr>
          <p:cNvSpPr txBox="1">
            <a:spLocks/>
          </p:cNvSpPr>
          <p:nvPr/>
        </p:nvSpPr>
        <p:spPr bwMode="gray">
          <a:xfrm>
            <a:off x="3478967" y="1883556"/>
            <a:ext cx="2877781" cy="72732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vert="horz" wrap="square" lIns="108000" tIns="54000" rIns="108000" bIns="54000" rtlCol="0">
            <a:noAutofit/>
          </a:bodyPr>
          <a:lstStyle>
            <a:lvl1pPr marL="0" indent="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lang="de-DE" sz="1300" kern="12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17780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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 marL="361950" indent="-18415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3pPr>
            <a:lvl4pPr marL="5397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4pPr>
            <a:lvl5pPr marL="7175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dirty="0">
                <a:solidFill>
                  <a:schemeClr val="accent6"/>
                </a:solidFill>
              </a:rPr>
              <a:t>Continuation of the company's current business activities </a:t>
            </a:r>
          </a:p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dirty="0">
                <a:solidFill>
                  <a:schemeClr val="accent6"/>
                </a:solidFill>
              </a:rPr>
              <a:t>Limited allocation of financial resources</a:t>
            </a:r>
          </a:p>
        </p:txBody>
      </p:sp>
      <p:sp>
        <p:nvSpPr>
          <p:cNvPr id="86" name="Textplatzhalter 18">
            <a:extLst>
              <a:ext uri="{FF2B5EF4-FFF2-40B4-BE49-F238E27FC236}">
                <a16:creationId xmlns:a16="http://schemas.microsoft.com/office/drawing/2014/main" id="{CC1ABE0D-D7B0-9C43-B968-FEB9515231AB}"/>
              </a:ext>
            </a:extLst>
          </p:cNvPr>
          <p:cNvSpPr txBox="1">
            <a:spLocks/>
          </p:cNvSpPr>
          <p:nvPr/>
        </p:nvSpPr>
        <p:spPr bwMode="gray">
          <a:xfrm>
            <a:off x="3478967" y="2737438"/>
            <a:ext cx="2877781" cy="76805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vert="horz" wrap="square" lIns="108000" tIns="54000" rIns="108000" bIns="54000" rtlCol="0">
            <a:noAutofit/>
          </a:bodyPr>
          <a:lstStyle>
            <a:lvl1pPr marL="0" indent="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lang="de-DE" sz="1300" kern="12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17780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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 marL="361950" indent="-18415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3pPr>
            <a:lvl4pPr marL="5397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4pPr>
            <a:lvl5pPr marL="7175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dirty="0">
                <a:solidFill>
                  <a:schemeClr val="accent6"/>
                </a:solidFill>
              </a:rPr>
              <a:t>More aggressive growth path through intensified investments</a:t>
            </a:r>
          </a:p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dirty="0">
                <a:solidFill>
                  <a:schemeClr val="accent6"/>
                </a:solidFill>
              </a:rPr>
              <a:t>[…]</a:t>
            </a:r>
          </a:p>
        </p:txBody>
      </p:sp>
      <p:sp>
        <p:nvSpPr>
          <p:cNvPr id="87" name="Textplatzhalter 18">
            <a:extLst>
              <a:ext uri="{FF2B5EF4-FFF2-40B4-BE49-F238E27FC236}">
                <a16:creationId xmlns:a16="http://schemas.microsoft.com/office/drawing/2014/main" id="{C0320187-7A04-6C49-9D28-473B65335891}"/>
              </a:ext>
            </a:extLst>
          </p:cNvPr>
          <p:cNvSpPr txBox="1">
            <a:spLocks/>
          </p:cNvSpPr>
          <p:nvPr/>
        </p:nvSpPr>
        <p:spPr bwMode="gray">
          <a:xfrm>
            <a:off x="3478967" y="3584048"/>
            <a:ext cx="2877781" cy="770967"/>
          </a:xfrm>
          <a:prstGeom prst="rect">
            <a:avLst/>
          </a:prstGeom>
          <a:solidFill>
            <a:schemeClr val="bg1"/>
          </a:solidFill>
          <a:ln>
            <a:solidFill>
              <a:srgbClr val="0278DB"/>
            </a:solidFill>
          </a:ln>
        </p:spPr>
        <p:txBody>
          <a:bodyPr vert="horz" wrap="square" lIns="108000" tIns="54000" rIns="108000" bIns="54000" rtlCol="0">
            <a:noAutofit/>
          </a:bodyPr>
          <a:lstStyle>
            <a:lvl1pPr marL="0" indent="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lang="de-DE" sz="1300" kern="12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17780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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 marL="361950" indent="-18415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3pPr>
            <a:lvl4pPr marL="5397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4pPr>
            <a:lvl5pPr marL="7175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b="1" dirty="0">
                <a:solidFill>
                  <a:srgbClr val="0278DB"/>
                </a:solidFill>
              </a:rPr>
              <a:t>Acquisition of competing or complementary business to boost own market position and to expand product or geographical reach</a:t>
            </a:r>
          </a:p>
        </p:txBody>
      </p:sp>
      <p:sp>
        <p:nvSpPr>
          <p:cNvPr id="88" name="Textplatzhalter 18">
            <a:extLst>
              <a:ext uri="{FF2B5EF4-FFF2-40B4-BE49-F238E27FC236}">
                <a16:creationId xmlns:a16="http://schemas.microsoft.com/office/drawing/2014/main" id="{87AAE939-AEF4-E540-93D3-C36807767B5E}"/>
              </a:ext>
            </a:extLst>
          </p:cNvPr>
          <p:cNvSpPr txBox="1">
            <a:spLocks/>
          </p:cNvSpPr>
          <p:nvPr/>
        </p:nvSpPr>
        <p:spPr bwMode="gray">
          <a:xfrm>
            <a:off x="3478967" y="4435021"/>
            <a:ext cx="2877781" cy="770967"/>
          </a:xfrm>
          <a:prstGeom prst="rect">
            <a:avLst/>
          </a:prstGeom>
          <a:solidFill>
            <a:schemeClr val="bg1"/>
          </a:solidFill>
          <a:ln>
            <a:solidFill>
              <a:srgbClr val="0278DB"/>
            </a:solidFill>
          </a:ln>
        </p:spPr>
        <p:txBody>
          <a:bodyPr vert="horz" wrap="square" lIns="108000" tIns="54000" rIns="108000" bIns="54000" rtlCol="0">
            <a:noAutofit/>
          </a:bodyPr>
          <a:lstStyle>
            <a:lvl1pPr marL="0" indent="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lang="de-DE" sz="1300" kern="12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17780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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 marL="361950" indent="-18415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3pPr>
            <a:lvl4pPr marL="5397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4pPr>
            <a:lvl5pPr marL="7175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b="1" dirty="0">
                <a:solidFill>
                  <a:srgbClr val="0278DB"/>
                </a:solidFill>
              </a:rPr>
              <a:t>Merger of own activities with competitor to boost market position</a:t>
            </a:r>
          </a:p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b="1" dirty="0">
                <a:solidFill>
                  <a:srgbClr val="0278DB"/>
                </a:solidFill>
              </a:rPr>
              <a:t>Integration might be accompanied by partial cash-out of the owner</a:t>
            </a:r>
          </a:p>
        </p:txBody>
      </p:sp>
      <p:sp>
        <p:nvSpPr>
          <p:cNvPr id="89" name="Textplatzhalter 18">
            <a:extLst>
              <a:ext uri="{FF2B5EF4-FFF2-40B4-BE49-F238E27FC236}">
                <a16:creationId xmlns:a16="http://schemas.microsoft.com/office/drawing/2014/main" id="{F371C219-9505-A742-A55C-C07F3EB7C32E}"/>
              </a:ext>
            </a:extLst>
          </p:cNvPr>
          <p:cNvSpPr txBox="1">
            <a:spLocks/>
          </p:cNvSpPr>
          <p:nvPr/>
        </p:nvSpPr>
        <p:spPr bwMode="gray">
          <a:xfrm>
            <a:off x="3478967" y="5284539"/>
            <a:ext cx="2877781" cy="77096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vert="horz" wrap="square" lIns="108000" tIns="54000" rIns="108000" bIns="54000" rtlCol="0">
            <a:noAutofit/>
          </a:bodyPr>
          <a:lstStyle>
            <a:lvl1pPr marL="0" indent="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lang="de-DE" sz="1300" kern="12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17780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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 marL="361950" indent="-18415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3pPr>
            <a:lvl4pPr marL="5397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4pPr>
            <a:lvl5pPr marL="7175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dirty="0">
                <a:solidFill>
                  <a:schemeClr val="accent6"/>
                </a:solidFill>
              </a:rPr>
              <a:t>Disposal of shares to strategic partner or financial investor</a:t>
            </a:r>
            <a:br>
              <a:rPr lang="en-GB" sz="1100" dirty="0">
                <a:solidFill>
                  <a:schemeClr val="accent6"/>
                </a:solidFill>
              </a:rPr>
            </a:br>
            <a:r>
              <a:rPr lang="en-GB" sz="1100" dirty="0">
                <a:solidFill>
                  <a:schemeClr val="accent6"/>
                </a:solidFill>
              </a:rPr>
              <a:t>(no competition risk)</a:t>
            </a:r>
          </a:p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dirty="0">
                <a:solidFill>
                  <a:schemeClr val="accent6"/>
                </a:solidFill>
              </a:rPr>
              <a:t>The owner might keep minority stake</a:t>
            </a:r>
          </a:p>
        </p:txBody>
      </p:sp>
      <p:sp>
        <p:nvSpPr>
          <p:cNvPr id="90" name="Textplatzhalter 18">
            <a:extLst>
              <a:ext uri="{FF2B5EF4-FFF2-40B4-BE49-F238E27FC236}">
                <a16:creationId xmlns:a16="http://schemas.microsoft.com/office/drawing/2014/main" id="{836376BC-9A00-DC42-951E-A04A6C50998C}"/>
              </a:ext>
            </a:extLst>
          </p:cNvPr>
          <p:cNvSpPr txBox="1">
            <a:spLocks/>
          </p:cNvSpPr>
          <p:nvPr/>
        </p:nvSpPr>
        <p:spPr bwMode="gray">
          <a:xfrm>
            <a:off x="6536254" y="1883556"/>
            <a:ext cx="2877781" cy="72732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vert="horz" wrap="square" lIns="108000" tIns="54000" rIns="108000" bIns="54000" rtlCol="0">
            <a:noAutofit/>
          </a:bodyPr>
          <a:lstStyle>
            <a:lvl1pPr marL="0" indent="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lang="de-DE" sz="1300" kern="12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17780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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 marL="361950" indent="-18415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3pPr>
            <a:lvl4pPr marL="5397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4pPr>
            <a:lvl5pPr marL="7175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dirty="0">
                <a:solidFill>
                  <a:schemeClr val="accent6"/>
                </a:solidFill>
              </a:rPr>
              <a:t>Dynamic development of market environment calls for actively driven business development</a:t>
            </a:r>
          </a:p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dirty="0">
                <a:solidFill>
                  <a:schemeClr val="accent6"/>
                </a:solidFill>
              </a:rPr>
              <a:t>Limited competitive power</a:t>
            </a:r>
          </a:p>
        </p:txBody>
      </p:sp>
      <p:sp>
        <p:nvSpPr>
          <p:cNvPr id="91" name="Textplatzhalter 18">
            <a:extLst>
              <a:ext uri="{FF2B5EF4-FFF2-40B4-BE49-F238E27FC236}">
                <a16:creationId xmlns:a16="http://schemas.microsoft.com/office/drawing/2014/main" id="{491EC0A4-9072-2E45-8E8D-EAD5339D6146}"/>
              </a:ext>
            </a:extLst>
          </p:cNvPr>
          <p:cNvSpPr txBox="1">
            <a:spLocks/>
          </p:cNvSpPr>
          <p:nvPr/>
        </p:nvSpPr>
        <p:spPr bwMode="gray">
          <a:xfrm>
            <a:off x="6536254" y="2737438"/>
            <a:ext cx="2877781" cy="76805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vert="horz" wrap="square" lIns="108000" tIns="54000" rIns="108000" bIns="54000" rtlCol="0">
            <a:noAutofit/>
          </a:bodyPr>
          <a:lstStyle>
            <a:lvl1pPr marL="0" indent="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lang="de-DE" sz="1300" kern="12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17780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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 marL="361950" indent="-18415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3pPr>
            <a:lvl4pPr marL="5397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4pPr>
            <a:lvl5pPr marL="7175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>
                <a:solidFill>
                  <a:schemeClr val="accent6"/>
                </a:solidFill>
              </a:rPr>
              <a:t>Investment required and potential </a:t>
            </a:r>
            <a:br>
              <a:rPr lang="en-GB" sz="1100">
                <a:solidFill>
                  <a:schemeClr val="accent6"/>
                </a:solidFill>
              </a:rPr>
            </a:br>
            <a:r>
              <a:rPr lang="en-GB" sz="1100">
                <a:solidFill>
                  <a:schemeClr val="accent6"/>
                </a:solidFill>
              </a:rPr>
              <a:t>(short-term) dilution of profitability</a:t>
            </a:r>
          </a:p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>
                <a:solidFill>
                  <a:schemeClr val="accent6"/>
                </a:solidFill>
              </a:rPr>
              <a:t>Success of strategy uncertain as it is dependent on strategy of competitors </a:t>
            </a:r>
            <a:endParaRPr lang="en-GB" sz="1100" dirty="0">
              <a:solidFill>
                <a:schemeClr val="accent6"/>
              </a:solidFill>
            </a:endParaRPr>
          </a:p>
        </p:txBody>
      </p:sp>
      <p:sp>
        <p:nvSpPr>
          <p:cNvPr id="92" name="Textplatzhalter 18">
            <a:extLst>
              <a:ext uri="{FF2B5EF4-FFF2-40B4-BE49-F238E27FC236}">
                <a16:creationId xmlns:a16="http://schemas.microsoft.com/office/drawing/2014/main" id="{F1B074B4-6AA1-0A4A-B3FD-E05994E8F970}"/>
              </a:ext>
            </a:extLst>
          </p:cNvPr>
          <p:cNvSpPr txBox="1">
            <a:spLocks/>
          </p:cNvSpPr>
          <p:nvPr/>
        </p:nvSpPr>
        <p:spPr bwMode="gray">
          <a:xfrm>
            <a:off x="6536254" y="3584048"/>
            <a:ext cx="2877781" cy="770967"/>
          </a:xfrm>
          <a:prstGeom prst="rect">
            <a:avLst/>
          </a:prstGeom>
          <a:solidFill>
            <a:schemeClr val="bg1"/>
          </a:solidFill>
          <a:ln>
            <a:solidFill>
              <a:srgbClr val="0278DB"/>
            </a:solidFill>
          </a:ln>
        </p:spPr>
        <p:txBody>
          <a:bodyPr vert="horz" wrap="square" lIns="108000" tIns="54000" rIns="108000" bIns="54000" rtlCol="0">
            <a:noAutofit/>
          </a:bodyPr>
          <a:lstStyle>
            <a:lvl1pPr marL="0" indent="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lang="de-DE" sz="1300" kern="12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17780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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 marL="361950" indent="-18415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3pPr>
            <a:lvl4pPr marL="5397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4pPr>
            <a:lvl5pPr marL="7175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b="1">
                <a:solidFill>
                  <a:srgbClr val="0278DB"/>
                </a:solidFill>
              </a:rPr>
              <a:t>Substantial capital expenditure requirements</a:t>
            </a:r>
          </a:p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b="1">
                <a:solidFill>
                  <a:srgbClr val="0278DB"/>
                </a:solidFill>
              </a:rPr>
              <a:t>High integration risk</a:t>
            </a:r>
          </a:p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b="1">
                <a:solidFill>
                  <a:srgbClr val="0278DB"/>
                </a:solidFill>
              </a:rPr>
              <a:t>Potential cartel issues</a:t>
            </a:r>
            <a:endParaRPr lang="en-GB" sz="1100" b="1" dirty="0">
              <a:solidFill>
                <a:srgbClr val="0278DB"/>
              </a:solidFill>
            </a:endParaRPr>
          </a:p>
        </p:txBody>
      </p:sp>
      <p:sp>
        <p:nvSpPr>
          <p:cNvPr id="93" name="Textplatzhalter 18">
            <a:extLst>
              <a:ext uri="{FF2B5EF4-FFF2-40B4-BE49-F238E27FC236}">
                <a16:creationId xmlns:a16="http://schemas.microsoft.com/office/drawing/2014/main" id="{F799D009-B1E0-D847-ACD8-EC1E2601A022}"/>
              </a:ext>
            </a:extLst>
          </p:cNvPr>
          <p:cNvSpPr txBox="1">
            <a:spLocks/>
          </p:cNvSpPr>
          <p:nvPr/>
        </p:nvSpPr>
        <p:spPr bwMode="gray">
          <a:xfrm>
            <a:off x="6536254" y="4435021"/>
            <a:ext cx="2877781" cy="770967"/>
          </a:xfrm>
          <a:prstGeom prst="rect">
            <a:avLst/>
          </a:prstGeom>
          <a:solidFill>
            <a:schemeClr val="bg1"/>
          </a:solidFill>
          <a:ln>
            <a:solidFill>
              <a:srgbClr val="0278DB"/>
            </a:solidFill>
          </a:ln>
        </p:spPr>
        <p:txBody>
          <a:bodyPr vert="horz" wrap="square" lIns="108000" tIns="54000" rIns="108000" bIns="54000" rtlCol="0">
            <a:noAutofit/>
          </a:bodyPr>
          <a:lstStyle>
            <a:lvl1pPr marL="0" indent="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lang="de-DE" sz="1300" kern="12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17780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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 marL="361950" indent="-18415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3pPr>
            <a:lvl4pPr marL="5397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4pPr>
            <a:lvl5pPr marL="7175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b="1" dirty="0">
                <a:solidFill>
                  <a:srgbClr val="0278DB"/>
                </a:solidFill>
              </a:rPr>
              <a:t>Limited investment risk </a:t>
            </a:r>
          </a:p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b="1" dirty="0">
                <a:solidFill>
                  <a:srgbClr val="0278DB"/>
                </a:solidFill>
              </a:rPr>
              <a:t>High integration risk</a:t>
            </a:r>
          </a:p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 b="1" dirty="0">
                <a:solidFill>
                  <a:srgbClr val="0278DB"/>
                </a:solidFill>
              </a:rPr>
              <a:t>Joint management of newly created </a:t>
            </a:r>
            <a:br>
              <a:rPr lang="en-GB" sz="1100" b="1" dirty="0">
                <a:solidFill>
                  <a:srgbClr val="0278DB"/>
                </a:solidFill>
              </a:rPr>
            </a:br>
            <a:r>
              <a:rPr lang="en-GB" sz="1100" b="1" dirty="0">
                <a:solidFill>
                  <a:srgbClr val="0278DB"/>
                </a:solidFill>
              </a:rPr>
              <a:t>entity is more complex</a:t>
            </a:r>
          </a:p>
        </p:txBody>
      </p:sp>
      <p:sp>
        <p:nvSpPr>
          <p:cNvPr id="94" name="Textplatzhalter 18">
            <a:extLst>
              <a:ext uri="{FF2B5EF4-FFF2-40B4-BE49-F238E27FC236}">
                <a16:creationId xmlns:a16="http://schemas.microsoft.com/office/drawing/2014/main" id="{065170CC-81DB-8941-B44F-E9FE356304FB}"/>
              </a:ext>
            </a:extLst>
          </p:cNvPr>
          <p:cNvSpPr txBox="1">
            <a:spLocks/>
          </p:cNvSpPr>
          <p:nvPr/>
        </p:nvSpPr>
        <p:spPr bwMode="gray">
          <a:xfrm>
            <a:off x="6536254" y="5284539"/>
            <a:ext cx="2877781" cy="77096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vert="horz" wrap="square" lIns="108000" tIns="54000" rIns="108000" bIns="54000" rtlCol="0">
            <a:noAutofit/>
          </a:bodyPr>
          <a:lstStyle>
            <a:lvl1pPr marL="0" indent="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lang="de-DE" sz="1300" kern="12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marL="17780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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 marL="361950" indent="-18415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3pPr>
            <a:lvl4pPr marL="5397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4pPr>
            <a:lvl5pPr marL="717550" indent="-177800" algn="l" rtl="0" fontAlgn="base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Font typeface="Segoe UI" pitchFamily="34" charset="0"/>
              <a:buChar char="-"/>
              <a:defRPr sz="1300" kern="120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>
                <a:solidFill>
                  <a:schemeClr val="accent6"/>
                </a:solidFill>
              </a:rPr>
              <a:t>Release of financial and management resources to focus on core business</a:t>
            </a:r>
          </a:p>
          <a:p>
            <a:pPr lvl="1">
              <a:lnSpc>
                <a:spcPct val="90000"/>
              </a:lnSpc>
              <a:buClr>
                <a:srgbClr val="0278DB"/>
              </a:buClr>
              <a:buSzPct val="80000"/>
            </a:pPr>
            <a:r>
              <a:rPr lang="en-GB" sz="1100">
                <a:solidFill>
                  <a:schemeClr val="accent6"/>
                </a:solidFill>
              </a:rPr>
              <a:t>Minority stake secures control/voting rights to keep certain level of influence</a:t>
            </a:r>
            <a:endParaRPr lang="en-GB" sz="1100" dirty="0">
              <a:solidFill>
                <a:schemeClr val="accent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68410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27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d.%m.%Y&lt;/m_strFormatTime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m_strFormatTime&gt;%1&lt;/m_strFormatTime&gt;&lt;/m_precDefaultMonth&gt;&lt;m_precDefaultWeek&gt;&lt;m_bNumberIsYear val=&quot;0&quot;/&gt;&lt;m_strFormatTime&gt;%4&lt;/m_strFormatTime&gt;&lt;/m_precDefaultWeek&gt;&lt;m_precDefaultDay&gt;&lt;m_bNumberIsYear val=&quot;0&quot;/&gt;&lt;m_strFormatTime&gt;%#d&lt;/m_strFormatTime&gt;&lt;/m_precDefaultDay&gt;&lt;m_mruColor&gt;&lt;m_vecMRU length=&quot;5&quot;&gt;&lt;elem m_fUsage=&quot;4.60347769900000080000E+000&quot;&gt;&lt;m_msothmcolidx val=&quot;0&quot;/&gt;&lt;m_rgb r=&quot;c5&quot; g=&quot;c5&quot; b=&quot;c5&quot;/&gt;&lt;m_ppcolschidx tagver0=&quot;23004&quot; tagname0=&quot;m_ppcolschidxUNRECOGNIZED&quot; val=&quot;0&quot;/&gt;&lt;m_nBrightness val=&quot;0&quot;/&gt;&lt;/elem&gt;&lt;elem m_fUsage=&quot;1.56248903619000010000E+000&quot;&gt;&lt;m_msothmcolidx val=&quot;0&quot;/&gt;&lt;m_rgb r=&quot;5f&quot; g=&quot;5f&quot; b=&quot;5f&quot;/&gt;&lt;m_ppcolschidx tagver0=&quot;23004&quot; tagname0=&quot;m_ppcolschidxUNRECOGNIZED&quot; val=&quot;0&quot;/&gt;&lt;m_nBrightness val=&quot;0&quot;/&gt;&lt;/elem&gt;&lt;elem m_fUsage=&quot;1.00973790000000000000E+000&quot;&gt;&lt;m_msothmcolidx val=&quot;0&quot;/&gt;&lt;m_rgb r=&quot;c6&quot; g=&quot;1a&quot; b=&quot;2c&quot;/&gt;&lt;m_ppcolschidx tagver0=&quot;23004&quot; tagname0=&quot;m_ppcolschidxUNRECOGNIZED&quot; val=&quot;0&quot;/&gt;&lt;m_nBrightness val=&quot;0&quot;/&gt;&lt;/elem&gt;&lt;elem m_fUsage=&quot;9.09279068405214550000E-001&quot;&gt;&lt;m_msothmcolidx val=&quot;0&quot;/&gt;&lt;m_rgb r=&quot;99&quot; g=&quot;be&quot; b=&quot;d1&quot;/&gt;&lt;m_ppcolschidx tagver0=&quot;23004&quot; tagname0=&quot;m_ppcolschidxUNRECOGNIZED&quot; val=&quot;0&quot;/&gt;&lt;m_nBrightness val=&quot;0&quot;/&gt;&lt;/elem&gt;&lt;elem m_fUsage=&quot;4.14069943434794200000E-001&quot;&gt;&lt;m_msothmcolidx val=&quot;0&quot;/&gt;&lt;m_rgb r=&quot;52&quot; g=&quot;9a&quot; b=&quot;b9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ARTICULATE_SLIDE_COUNT" val="199"/>
  <p:tag name="THINKCELLUNDODONOTDELETE" val="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aster goetzpartners">
  <a:themeElements>
    <a:clrScheme name="gp colors">
      <a:dk1>
        <a:srgbClr val="006587"/>
      </a:dk1>
      <a:lt1>
        <a:sysClr val="window" lastClr="FFFFFF"/>
      </a:lt1>
      <a:dk2>
        <a:srgbClr val="5496B8"/>
      </a:dk2>
      <a:lt2>
        <a:srgbClr val="D0E1EC"/>
      </a:lt2>
      <a:accent1>
        <a:srgbClr val="006587"/>
      </a:accent1>
      <a:accent2>
        <a:srgbClr val="4682A0"/>
      </a:accent2>
      <a:accent3>
        <a:srgbClr val="5496B8"/>
      </a:accent3>
      <a:accent4>
        <a:srgbClr val="C5C5C5"/>
      </a:accent4>
      <a:accent5>
        <a:srgbClr val="969696"/>
      </a:accent5>
      <a:accent6>
        <a:srgbClr val="5F5F5F"/>
      </a:accent6>
      <a:hlink>
        <a:srgbClr val="006587"/>
      </a:hlink>
      <a:folHlink>
        <a:srgbClr val="5496B8"/>
      </a:folHlink>
    </a:clrScheme>
    <a:fontScheme name="gp fonts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accent1"/>
          </a:solidFill>
        </a:ln>
      </a:spPr>
      <a:bodyPr rot="0" spcFirstLastPara="0" vertOverflow="overflow" horzOverflow="overflow" vert="horz" wrap="square" lIns="72000" tIns="36000" rIns="72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defRPr sz="1000" dirty="0" err="1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180975" indent="-180975">
          <a:lnSpc>
            <a:spcPct val="95000"/>
          </a:lnSpc>
          <a:spcBef>
            <a:spcPts val="400"/>
          </a:spcBef>
          <a:buClr>
            <a:schemeClr val="tx2"/>
          </a:buClr>
          <a:buSzPct val="80000"/>
          <a:buFont typeface="Wingdings" pitchFamily="2" charset="2"/>
          <a:buChar char="n"/>
          <a:defRPr sz="1300" dirty="0" err="1" smtClean="0">
            <a:latin typeface="+mn-lt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gp colors">
      <a:dk1>
        <a:srgbClr val="005276"/>
      </a:dk1>
      <a:lt1>
        <a:sysClr val="window" lastClr="FFFFFF"/>
      </a:lt1>
      <a:dk2>
        <a:srgbClr val="68A0BC"/>
      </a:dk2>
      <a:lt2>
        <a:srgbClr val="D0E1EC"/>
      </a:lt2>
      <a:accent1>
        <a:srgbClr val="005276"/>
      </a:accent1>
      <a:accent2>
        <a:srgbClr val="417995"/>
      </a:accent2>
      <a:accent3>
        <a:srgbClr val="68A0BC"/>
      </a:accent3>
      <a:accent4>
        <a:srgbClr val="C5C5C5"/>
      </a:accent4>
      <a:accent5>
        <a:srgbClr val="969696"/>
      </a:accent5>
      <a:accent6>
        <a:srgbClr val="5F5F5F"/>
      </a:accent6>
      <a:hlink>
        <a:srgbClr val="005276"/>
      </a:hlink>
      <a:folHlink>
        <a:srgbClr val="68A0BC"/>
      </a:folHlink>
    </a:clrScheme>
    <a:fontScheme name="gp fonts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331</Words>
  <Application>Microsoft Macintosh PowerPoint</Application>
  <PresentationFormat>A4 Paper (210x297 mm)</PresentationFormat>
  <Paragraphs>64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Segoe UI</vt:lpstr>
      <vt:lpstr>Times New Roman</vt:lpstr>
      <vt:lpstr>Verdana</vt:lpstr>
      <vt:lpstr>Wingdings</vt:lpstr>
      <vt:lpstr>Master goetzpartners</vt:lpstr>
      <vt:lpstr>think-cell Folie</vt:lpstr>
      <vt:lpstr>Acquisition strategy template</vt:lpstr>
      <vt:lpstr>Acquisition strategy template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/>
  <cp:lastModifiedBy>VZ</cp:lastModifiedBy>
  <cp:revision>42</cp:revision>
  <cp:lastPrinted>2014-11-04T13:38:09Z</cp:lastPrinted>
  <dcterms:created xsi:type="dcterms:W3CDTF">2014-11-04T13:38:09Z</dcterms:created>
  <dcterms:modified xsi:type="dcterms:W3CDTF">2020-06-16T16:27:55Z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D662C24C-DA6B-43CB-89CA-0FD89D510C47</vt:lpwstr>
  </property>
  <property fmtid="{D5CDD505-2E9C-101B-9397-08002B2CF9AE}" pid="3" name="ArticulatePath">
    <vt:lpwstr>gp Styleguide 2010_deutsch_Final</vt:lpwstr>
  </property>
</Properties>
</file>